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1" r:id="rId19"/>
    <p:sldId id="280" r:id="rId20"/>
    <p:sldId id="282" r:id="rId21"/>
    <p:sldId id="283" r:id="rId22"/>
    <p:sldId id="284" r:id="rId23"/>
    <p:sldId id="273" r:id="rId24"/>
    <p:sldId id="277" r:id="rId25"/>
    <p:sldId id="274" r:id="rId26"/>
    <p:sldId id="278" r:id="rId27"/>
    <p:sldId id="279" r:id="rId28"/>
    <p:sldId id="275" r:id="rId29"/>
    <p:sldId id="276"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rge, Lisa A." initials="LAS" lastIdx="1" clrIdx="0"/>
  <p:cmAuthor id="1" name="Sleva, Dawn M." initials="DM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24" autoAdjust="0"/>
  </p:normalViewPr>
  <p:slideViewPr>
    <p:cSldViewPr>
      <p:cViewPr>
        <p:scale>
          <a:sx n="125" d="100"/>
          <a:sy n="125" d="100"/>
        </p:scale>
        <p:origin x="-391" y="-50"/>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4-28T08:02:55.951" idx="2">
    <p:pos x="10" y="10"/>
    <p:text>lets talk about these rules on our call</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5C9598C-90B1-49CB-8C6D-D536F7568D49}" type="datetimeFigureOut">
              <a:rPr lang="en-US" smtClean="0"/>
              <a:t>5/16/2016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597427-DC96-4DA7-B0B6-10CC39153DDC}" type="slidenum">
              <a:rPr lang="en-US" smtClean="0"/>
              <a:t>‹#›</a:t>
            </a:fld>
            <a:endParaRPr lang="en-US"/>
          </a:p>
        </p:txBody>
      </p:sp>
    </p:spTree>
    <p:extLst>
      <p:ext uri="{BB962C8B-B14F-4D97-AF65-F5344CB8AC3E}">
        <p14:creationId xmlns:p14="http://schemas.microsoft.com/office/powerpoint/2010/main" val="4223941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8805C3-57B1-4A9D-8A35-51754ED64A75}" type="datetimeFigureOut">
              <a:rPr lang="en-US" smtClean="0"/>
              <a:t>5/16/2016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95DB19-E9A3-45C1-851F-5902F478858D}" type="slidenum">
              <a:rPr lang="en-US" smtClean="0"/>
              <a:t>‹#›</a:t>
            </a:fld>
            <a:endParaRPr lang="en-US"/>
          </a:p>
        </p:txBody>
      </p:sp>
    </p:spTree>
    <p:extLst>
      <p:ext uri="{BB962C8B-B14F-4D97-AF65-F5344CB8AC3E}">
        <p14:creationId xmlns:p14="http://schemas.microsoft.com/office/powerpoint/2010/main" val="47383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95DB19-E9A3-45C1-851F-5902F478858D}" type="slidenum">
              <a:rPr lang="en-US" smtClean="0"/>
              <a:t>1</a:t>
            </a:fld>
            <a:endParaRPr lang="en-US"/>
          </a:p>
        </p:txBody>
      </p:sp>
    </p:spTree>
    <p:extLst>
      <p:ext uri="{BB962C8B-B14F-4D97-AF65-F5344CB8AC3E}">
        <p14:creationId xmlns:p14="http://schemas.microsoft.com/office/powerpoint/2010/main" val="3946783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995DB19-E9A3-45C1-851F-5902F478858D}" type="slidenum">
              <a:rPr lang="en-US" smtClean="0"/>
              <a:t>10</a:t>
            </a:fld>
            <a:endParaRPr lang="en-US"/>
          </a:p>
        </p:txBody>
      </p:sp>
    </p:spTree>
    <p:extLst>
      <p:ext uri="{BB962C8B-B14F-4D97-AF65-F5344CB8AC3E}">
        <p14:creationId xmlns:p14="http://schemas.microsoft.com/office/powerpoint/2010/main" val="2558200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11</a:t>
            </a:fld>
            <a:endParaRPr lang="en-US"/>
          </a:p>
        </p:txBody>
      </p:sp>
    </p:spTree>
    <p:extLst>
      <p:ext uri="{BB962C8B-B14F-4D97-AF65-F5344CB8AC3E}">
        <p14:creationId xmlns:p14="http://schemas.microsoft.com/office/powerpoint/2010/main" val="1873550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12</a:t>
            </a:fld>
            <a:endParaRPr lang="en-US"/>
          </a:p>
        </p:txBody>
      </p:sp>
    </p:spTree>
    <p:extLst>
      <p:ext uri="{BB962C8B-B14F-4D97-AF65-F5344CB8AC3E}">
        <p14:creationId xmlns:p14="http://schemas.microsoft.com/office/powerpoint/2010/main" val="719649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995DB19-E9A3-45C1-851F-5902F478858D}" type="slidenum">
              <a:rPr lang="en-US" smtClean="0"/>
              <a:t>13</a:t>
            </a:fld>
            <a:endParaRPr lang="en-US"/>
          </a:p>
        </p:txBody>
      </p:sp>
    </p:spTree>
    <p:extLst>
      <p:ext uri="{BB962C8B-B14F-4D97-AF65-F5344CB8AC3E}">
        <p14:creationId xmlns:p14="http://schemas.microsoft.com/office/powerpoint/2010/main" val="3499939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14</a:t>
            </a:fld>
            <a:endParaRPr lang="en-US"/>
          </a:p>
        </p:txBody>
      </p:sp>
    </p:spTree>
    <p:extLst>
      <p:ext uri="{BB962C8B-B14F-4D97-AF65-F5344CB8AC3E}">
        <p14:creationId xmlns:p14="http://schemas.microsoft.com/office/powerpoint/2010/main" val="2648059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15</a:t>
            </a:fld>
            <a:endParaRPr lang="en-US"/>
          </a:p>
        </p:txBody>
      </p:sp>
    </p:spTree>
    <p:extLst>
      <p:ext uri="{BB962C8B-B14F-4D97-AF65-F5344CB8AC3E}">
        <p14:creationId xmlns:p14="http://schemas.microsoft.com/office/powerpoint/2010/main" val="2288739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6"/>
              </a:solidFill>
            </a:endParaRPr>
          </a:p>
        </p:txBody>
      </p:sp>
      <p:sp>
        <p:nvSpPr>
          <p:cNvPr id="4" name="Slide Number Placeholder 3"/>
          <p:cNvSpPr>
            <a:spLocks noGrp="1"/>
          </p:cNvSpPr>
          <p:nvPr>
            <p:ph type="sldNum" sz="quarter" idx="10"/>
          </p:nvPr>
        </p:nvSpPr>
        <p:spPr/>
        <p:txBody>
          <a:bodyPr/>
          <a:lstStyle/>
          <a:p>
            <a:fld id="{B995DB19-E9A3-45C1-851F-5902F478858D}" type="slidenum">
              <a:rPr lang="en-US" smtClean="0"/>
              <a:t>16</a:t>
            </a:fld>
            <a:endParaRPr lang="en-US"/>
          </a:p>
        </p:txBody>
      </p:sp>
    </p:spTree>
    <p:extLst>
      <p:ext uri="{BB962C8B-B14F-4D97-AF65-F5344CB8AC3E}">
        <p14:creationId xmlns:p14="http://schemas.microsoft.com/office/powerpoint/2010/main" val="4225764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995DB19-E9A3-45C1-851F-5902F478858D}" type="slidenum">
              <a:rPr lang="en-US" smtClean="0"/>
              <a:t>17</a:t>
            </a:fld>
            <a:endParaRPr lang="en-US"/>
          </a:p>
        </p:txBody>
      </p:sp>
    </p:spTree>
    <p:extLst>
      <p:ext uri="{BB962C8B-B14F-4D97-AF65-F5344CB8AC3E}">
        <p14:creationId xmlns:p14="http://schemas.microsoft.com/office/powerpoint/2010/main" val="2328567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18</a:t>
            </a:fld>
            <a:endParaRPr lang="en-US"/>
          </a:p>
        </p:txBody>
      </p:sp>
    </p:spTree>
    <p:extLst>
      <p:ext uri="{BB962C8B-B14F-4D97-AF65-F5344CB8AC3E}">
        <p14:creationId xmlns:p14="http://schemas.microsoft.com/office/powerpoint/2010/main" val="614804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19</a:t>
            </a:fld>
            <a:endParaRPr lang="en-US"/>
          </a:p>
        </p:txBody>
      </p:sp>
    </p:spTree>
    <p:extLst>
      <p:ext uri="{BB962C8B-B14F-4D97-AF65-F5344CB8AC3E}">
        <p14:creationId xmlns:p14="http://schemas.microsoft.com/office/powerpoint/2010/main" val="125522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995DB19-E9A3-45C1-851F-5902F478858D}" type="slidenum">
              <a:rPr lang="en-US" smtClean="0"/>
              <a:t>2</a:t>
            </a:fld>
            <a:endParaRPr lang="en-US"/>
          </a:p>
        </p:txBody>
      </p:sp>
    </p:spTree>
    <p:extLst>
      <p:ext uri="{BB962C8B-B14F-4D97-AF65-F5344CB8AC3E}">
        <p14:creationId xmlns:p14="http://schemas.microsoft.com/office/powerpoint/2010/main" val="262605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baseline="0" dirty="0" smtClean="0"/>
          </a:p>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20</a:t>
            </a:fld>
            <a:endParaRPr lang="en-US"/>
          </a:p>
        </p:txBody>
      </p:sp>
    </p:spTree>
    <p:extLst>
      <p:ext uri="{BB962C8B-B14F-4D97-AF65-F5344CB8AC3E}">
        <p14:creationId xmlns:p14="http://schemas.microsoft.com/office/powerpoint/2010/main" val="1292568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21</a:t>
            </a:fld>
            <a:endParaRPr lang="en-US"/>
          </a:p>
        </p:txBody>
      </p:sp>
    </p:spTree>
    <p:extLst>
      <p:ext uri="{BB962C8B-B14F-4D97-AF65-F5344CB8AC3E}">
        <p14:creationId xmlns:p14="http://schemas.microsoft.com/office/powerpoint/2010/main" val="33050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23</a:t>
            </a:fld>
            <a:endParaRPr lang="en-US"/>
          </a:p>
        </p:txBody>
      </p:sp>
    </p:spTree>
    <p:extLst>
      <p:ext uri="{BB962C8B-B14F-4D97-AF65-F5344CB8AC3E}">
        <p14:creationId xmlns:p14="http://schemas.microsoft.com/office/powerpoint/2010/main" val="31140361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24</a:t>
            </a:fld>
            <a:endParaRPr lang="en-US"/>
          </a:p>
        </p:txBody>
      </p:sp>
    </p:spTree>
    <p:extLst>
      <p:ext uri="{BB962C8B-B14F-4D97-AF65-F5344CB8AC3E}">
        <p14:creationId xmlns:p14="http://schemas.microsoft.com/office/powerpoint/2010/main" val="26484798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25</a:t>
            </a:fld>
            <a:endParaRPr lang="en-US"/>
          </a:p>
        </p:txBody>
      </p:sp>
    </p:spTree>
    <p:extLst>
      <p:ext uri="{BB962C8B-B14F-4D97-AF65-F5344CB8AC3E}">
        <p14:creationId xmlns:p14="http://schemas.microsoft.com/office/powerpoint/2010/main" val="1478266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26</a:t>
            </a:fld>
            <a:endParaRPr lang="en-US"/>
          </a:p>
        </p:txBody>
      </p:sp>
    </p:spTree>
    <p:extLst>
      <p:ext uri="{BB962C8B-B14F-4D97-AF65-F5344CB8AC3E}">
        <p14:creationId xmlns:p14="http://schemas.microsoft.com/office/powerpoint/2010/main" val="2155330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27</a:t>
            </a:fld>
            <a:endParaRPr lang="en-US"/>
          </a:p>
        </p:txBody>
      </p:sp>
    </p:spTree>
    <p:extLst>
      <p:ext uri="{BB962C8B-B14F-4D97-AF65-F5344CB8AC3E}">
        <p14:creationId xmlns:p14="http://schemas.microsoft.com/office/powerpoint/2010/main" val="36824402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28</a:t>
            </a:fld>
            <a:endParaRPr lang="en-US"/>
          </a:p>
        </p:txBody>
      </p:sp>
    </p:spTree>
    <p:extLst>
      <p:ext uri="{BB962C8B-B14F-4D97-AF65-F5344CB8AC3E}">
        <p14:creationId xmlns:p14="http://schemas.microsoft.com/office/powerpoint/2010/main" val="21112352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29</a:t>
            </a:fld>
            <a:endParaRPr lang="en-US"/>
          </a:p>
        </p:txBody>
      </p:sp>
    </p:spTree>
    <p:extLst>
      <p:ext uri="{BB962C8B-B14F-4D97-AF65-F5344CB8AC3E}">
        <p14:creationId xmlns:p14="http://schemas.microsoft.com/office/powerpoint/2010/main" val="3038602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3</a:t>
            </a:fld>
            <a:endParaRPr lang="en-US"/>
          </a:p>
        </p:txBody>
      </p:sp>
    </p:spTree>
    <p:extLst>
      <p:ext uri="{BB962C8B-B14F-4D97-AF65-F5344CB8AC3E}">
        <p14:creationId xmlns:p14="http://schemas.microsoft.com/office/powerpoint/2010/main" val="368822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4</a:t>
            </a:fld>
            <a:endParaRPr lang="en-US"/>
          </a:p>
        </p:txBody>
      </p:sp>
    </p:spTree>
    <p:extLst>
      <p:ext uri="{BB962C8B-B14F-4D97-AF65-F5344CB8AC3E}">
        <p14:creationId xmlns:p14="http://schemas.microsoft.com/office/powerpoint/2010/main" val="1830982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995DB19-E9A3-45C1-851F-5902F478858D}" type="slidenum">
              <a:rPr lang="en-US" smtClean="0"/>
              <a:t>5</a:t>
            </a:fld>
            <a:endParaRPr lang="en-US"/>
          </a:p>
        </p:txBody>
      </p:sp>
    </p:spTree>
    <p:extLst>
      <p:ext uri="{BB962C8B-B14F-4D97-AF65-F5344CB8AC3E}">
        <p14:creationId xmlns:p14="http://schemas.microsoft.com/office/powerpoint/2010/main" val="903725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6</a:t>
            </a:fld>
            <a:endParaRPr lang="en-US"/>
          </a:p>
        </p:txBody>
      </p:sp>
    </p:spTree>
    <p:extLst>
      <p:ext uri="{BB962C8B-B14F-4D97-AF65-F5344CB8AC3E}">
        <p14:creationId xmlns:p14="http://schemas.microsoft.com/office/powerpoint/2010/main" val="1571372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7</a:t>
            </a:fld>
            <a:endParaRPr lang="en-US"/>
          </a:p>
        </p:txBody>
      </p:sp>
    </p:spTree>
    <p:extLst>
      <p:ext uri="{BB962C8B-B14F-4D97-AF65-F5344CB8AC3E}">
        <p14:creationId xmlns:p14="http://schemas.microsoft.com/office/powerpoint/2010/main" val="45018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8</a:t>
            </a:fld>
            <a:endParaRPr lang="en-US"/>
          </a:p>
        </p:txBody>
      </p:sp>
    </p:spTree>
    <p:extLst>
      <p:ext uri="{BB962C8B-B14F-4D97-AF65-F5344CB8AC3E}">
        <p14:creationId xmlns:p14="http://schemas.microsoft.com/office/powerpoint/2010/main" val="3684577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5DB19-E9A3-45C1-851F-5902F478858D}" type="slidenum">
              <a:rPr lang="en-US" smtClean="0"/>
              <a:t>9</a:t>
            </a:fld>
            <a:endParaRPr lang="en-US"/>
          </a:p>
        </p:txBody>
      </p:sp>
    </p:spTree>
    <p:extLst>
      <p:ext uri="{BB962C8B-B14F-4D97-AF65-F5344CB8AC3E}">
        <p14:creationId xmlns:p14="http://schemas.microsoft.com/office/powerpoint/2010/main" val="1999085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8BA8F86-7A48-4446-945B-FEB6BB7B4595}" type="datetime1">
              <a:rPr lang="en-US" smtClean="0"/>
              <a:t>5/16/2016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EA12753-51C7-4908-99F0-BAE44CB8969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19CDF9-9D83-4F42-9256-4E8447942E1F}" type="datetime1">
              <a:rPr lang="en-US" smtClean="0"/>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12753-51C7-4908-99F0-BAE44CB896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BC40CB-79CA-498D-BA89-1235858E95F1}" type="datetime1">
              <a:rPr lang="en-US" smtClean="0"/>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12753-51C7-4908-99F0-BAE44CB896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5308E-64E8-4F84-91E1-0088EA3B2922}" type="datetime1">
              <a:rPr lang="en-US" smtClean="0"/>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12753-51C7-4908-99F0-BAE44CB896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C697D4-154F-47DE-8F26-FDDA76F5C498}" type="datetime1">
              <a:rPr lang="en-US" smtClean="0"/>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12753-51C7-4908-99F0-BAE44CB8969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29ACBE-F0BE-4ABF-A29E-CFCC5653C9E1}" type="datetime1">
              <a:rPr lang="en-US" smtClean="0"/>
              <a:t>5/16/2016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A12753-51C7-4908-99F0-BAE44CB896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6933BE-C607-45B9-AB20-693300920A68}" type="datetime1">
              <a:rPr lang="en-US" smtClean="0"/>
              <a:t>5/16/2016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A12753-51C7-4908-99F0-BAE44CB896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95A804F-FBDF-42B4-A1EA-0A2A7E7AF6B0}" type="datetime1">
              <a:rPr lang="en-US" smtClean="0"/>
              <a:t>5/16/2016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A12753-51C7-4908-99F0-BAE44CB896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70BB33B-3EA9-43C6-86B5-84DE326B7FE1}" type="datetime1">
              <a:rPr lang="en-US" smtClean="0"/>
              <a:t>5/16/2016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A12753-51C7-4908-99F0-BAE44CB8969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B4C9E1-BF4C-4F58-8E69-E2165F9559BA}" type="datetime1">
              <a:rPr lang="en-US" smtClean="0"/>
              <a:t>5/16/2016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A12753-51C7-4908-99F0-BAE44CB896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D4F81A8-19AB-476A-A22F-FDB3392B89B6}" type="datetime1">
              <a:rPr lang="en-US" smtClean="0"/>
              <a:t>5/16/2016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A12753-51C7-4908-99F0-BAE44CB8969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73E6A77-52F2-4FD2-B4C9-AFB6DB9C76E8}" type="datetime1">
              <a:rPr lang="en-US" smtClean="0"/>
              <a:t>5/16/2016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A12753-51C7-4908-99F0-BAE44CB8969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4821702"/>
          </a:xfrm>
        </p:spPr>
        <p:txBody>
          <a:bodyPr>
            <a:normAutofit/>
          </a:bodyPr>
          <a:lstStyle/>
          <a:p>
            <a:r>
              <a:rPr lang="en-US" sz="6000" dirty="0" smtClean="0"/>
              <a:t>NTEU </a:t>
            </a:r>
            <a:br>
              <a:rPr lang="en-US" sz="6000" dirty="0" smtClean="0"/>
            </a:br>
            <a:r>
              <a:rPr lang="en-US" sz="6000" dirty="0" smtClean="0"/>
              <a:t>Chapter 242</a:t>
            </a:r>
            <a:br>
              <a:rPr lang="en-US" sz="6000" dirty="0" smtClean="0"/>
            </a:br>
            <a:r>
              <a:rPr lang="en-US" sz="6000" dirty="0" smtClean="0"/>
              <a:t>Mid-Term</a:t>
            </a:r>
            <a:br>
              <a:rPr lang="en-US" sz="6000" dirty="0" smtClean="0"/>
            </a:br>
            <a:r>
              <a:rPr lang="en-US" sz="6000" dirty="0" smtClean="0"/>
              <a:t>Contract Training</a:t>
            </a:r>
            <a:endParaRPr lang="en-US" sz="6000" dirty="0"/>
          </a:p>
        </p:txBody>
      </p:sp>
      <p:sp>
        <p:nvSpPr>
          <p:cNvPr id="3" name="Subtitle 2"/>
          <p:cNvSpPr>
            <a:spLocks noGrp="1"/>
          </p:cNvSpPr>
          <p:nvPr>
            <p:ph type="subTitle" idx="1"/>
          </p:nvPr>
        </p:nvSpPr>
        <p:spPr>
          <a:xfrm>
            <a:off x="1447800" y="5715000"/>
            <a:ext cx="7391400" cy="609600"/>
          </a:xfrm>
        </p:spPr>
        <p:txBody>
          <a:bodyPr/>
          <a:lstStyle/>
          <a:p>
            <a:r>
              <a:rPr lang="en-US" dirty="0" smtClean="0"/>
              <a:t>May 2016</a:t>
            </a:r>
            <a:endParaRPr lang="en-US" dirty="0"/>
          </a:p>
        </p:txBody>
      </p:sp>
    </p:spTree>
    <p:extLst>
      <p:ext uri="{BB962C8B-B14F-4D97-AF65-F5344CB8AC3E}">
        <p14:creationId xmlns:p14="http://schemas.microsoft.com/office/powerpoint/2010/main" val="138198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Telework</a:t>
            </a:r>
            <a:endParaRPr lang="en-US" dirty="0"/>
          </a:p>
        </p:txBody>
      </p:sp>
      <p:sp>
        <p:nvSpPr>
          <p:cNvPr id="3" name="Content Placeholder 2"/>
          <p:cNvSpPr>
            <a:spLocks noGrp="1"/>
          </p:cNvSpPr>
          <p:nvPr>
            <p:ph idx="1"/>
          </p:nvPr>
        </p:nvSpPr>
        <p:spPr/>
        <p:txBody>
          <a:bodyPr>
            <a:normAutofit fontScale="92500" lnSpcReduction="20000"/>
          </a:bodyPr>
          <a:lstStyle/>
          <a:p>
            <a:pPr marL="82296" indent="0">
              <a:buNone/>
            </a:pPr>
            <a:r>
              <a:rPr lang="en-US" dirty="0" smtClean="0"/>
              <a:t>Home Based Examiner Option:</a:t>
            </a:r>
          </a:p>
          <a:p>
            <a:r>
              <a:rPr lang="en-US" dirty="0" smtClean="0"/>
              <a:t>Commissioned examiner</a:t>
            </a:r>
          </a:p>
          <a:p>
            <a:r>
              <a:rPr lang="en-US" dirty="0" smtClean="0"/>
              <a:t>RMS </a:t>
            </a:r>
            <a:r>
              <a:rPr lang="en-US" dirty="0"/>
              <a:t>loan review </a:t>
            </a:r>
            <a:r>
              <a:rPr lang="en-US" dirty="0" smtClean="0"/>
              <a:t>specialist </a:t>
            </a:r>
          </a:p>
          <a:p>
            <a:r>
              <a:rPr lang="en-US" dirty="0" smtClean="0"/>
              <a:t>DCP </a:t>
            </a:r>
            <a:r>
              <a:rPr lang="en-US" dirty="0"/>
              <a:t>compliance </a:t>
            </a:r>
            <a:r>
              <a:rPr lang="en-US" dirty="0" smtClean="0"/>
              <a:t>analyst</a:t>
            </a:r>
          </a:p>
          <a:p>
            <a:r>
              <a:rPr lang="en-US" u="sng" dirty="0" smtClean="0"/>
              <a:t>DCP </a:t>
            </a:r>
            <a:r>
              <a:rPr lang="en-US" u="sng" dirty="0"/>
              <a:t>HMDA data </a:t>
            </a:r>
            <a:r>
              <a:rPr lang="en-US" u="sng" dirty="0" smtClean="0"/>
              <a:t>analyst</a:t>
            </a:r>
          </a:p>
          <a:p>
            <a:r>
              <a:rPr lang="en-US" u="sng" dirty="0" smtClean="0"/>
              <a:t>RMS </a:t>
            </a:r>
            <a:r>
              <a:rPr lang="en-US" u="sng" dirty="0"/>
              <a:t>appraisal review </a:t>
            </a:r>
            <a:r>
              <a:rPr lang="en-US" u="sng" dirty="0" smtClean="0"/>
              <a:t>specialist</a:t>
            </a:r>
          </a:p>
          <a:p>
            <a:r>
              <a:rPr lang="en-US" u="sng" dirty="0" smtClean="0"/>
              <a:t>RMS </a:t>
            </a:r>
            <a:r>
              <a:rPr lang="en-US" u="sng" dirty="0"/>
              <a:t>bank secrecy act </a:t>
            </a:r>
            <a:r>
              <a:rPr lang="en-US" u="sng" dirty="0" smtClean="0"/>
              <a:t>specialist </a:t>
            </a:r>
          </a:p>
          <a:p>
            <a:r>
              <a:rPr lang="en-US" u="sng" dirty="0" smtClean="0"/>
              <a:t>RMS </a:t>
            </a:r>
            <a:r>
              <a:rPr lang="en-US" u="sng" dirty="0"/>
              <a:t>capital markets specialist(field) </a:t>
            </a:r>
            <a:r>
              <a:rPr lang="en-US" u="sng" dirty="0" smtClean="0"/>
              <a:t> </a:t>
            </a:r>
          </a:p>
          <a:p>
            <a:r>
              <a:rPr lang="en-US" u="sng" dirty="0" smtClean="0"/>
              <a:t>RMS </a:t>
            </a:r>
            <a:r>
              <a:rPr lang="en-US" u="sng" dirty="0"/>
              <a:t>information technology examination analyst (ITEA</a:t>
            </a:r>
            <a:r>
              <a:rPr lang="en-US" u="sng" dirty="0" smtClean="0"/>
              <a:t>)</a:t>
            </a:r>
            <a:endParaRPr lang="en-US" u="sng" dirty="0"/>
          </a:p>
        </p:txBody>
      </p:sp>
      <p:sp>
        <p:nvSpPr>
          <p:cNvPr id="4" name="Slide Number Placeholder 3"/>
          <p:cNvSpPr>
            <a:spLocks noGrp="1"/>
          </p:cNvSpPr>
          <p:nvPr>
            <p:ph type="sldNum" sz="quarter" idx="12"/>
          </p:nvPr>
        </p:nvSpPr>
        <p:spPr/>
        <p:txBody>
          <a:bodyPr/>
          <a:lstStyle/>
          <a:p>
            <a:fld id="{1EA12753-51C7-4908-99F0-BAE44CB89692}" type="slidenum">
              <a:rPr lang="en-US" smtClean="0"/>
              <a:t>10</a:t>
            </a:fld>
            <a:endParaRPr lang="en-US"/>
          </a:p>
        </p:txBody>
      </p:sp>
    </p:spTree>
    <p:extLst>
      <p:ext uri="{BB962C8B-B14F-4D97-AF65-F5344CB8AC3E}">
        <p14:creationId xmlns:p14="http://schemas.microsoft.com/office/powerpoint/2010/main" val="108929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Telework</a:t>
            </a:r>
            <a:endParaRPr lang="en-US" dirty="0"/>
          </a:p>
        </p:txBody>
      </p:sp>
      <p:sp>
        <p:nvSpPr>
          <p:cNvPr id="3" name="Content Placeholder 2"/>
          <p:cNvSpPr>
            <a:spLocks noGrp="1"/>
          </p:cNvSpPr>
          <p:nvPr>
            <p:ph idx="1"/>
          </p:nvPr>
        </p:nvSpPr>
        <p:spPr/>
        <p:txBody>
          <a:bodyPr/>
          <a:lstStyle/>
          <a:p>
            <a:pPr marL="82296" indent="0">
              <a:buNone/>
            </a:pPr>
            <a:r>
              <a:rPr lang="en-US" dirty="0" smtClean="0"/>
              <a:t>Home Based Examiner Option:</a:t>
            </a:r>
          </a:p>
          <a:p>
            <a:pPr marL="82296" indent="0">
              <a:buNone/>
            </a:pPr>
            <a:endParaRPr lang="en-US" dirty="0"/>
          </a:p>
          <a:p>
            <a:pPr marL="82296" indent="0">
              <a:buNone/>
            </a:pPr>
            <a:r>
              <a:rPr lang="en-US" dirty="0" smtClean="0"/>
              <a:t>Financial Institution Specialists who have been </a:t>
            </a:r>
            <a:r>
              <a:rPr lang="en-US" u="sng" dirty="0" smtClean="0"/>
              <a:t>recommended by management for commissioning</a:t>
            </a:r>
            <a:r>
              <a:rPr lang="en-US" dirty="0" smtClean="0"/>
              <a:t> prior to or during the thirty-day election period can elect the Home Based Option and receive reimbursement once they have been commissioned.</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11</a:t>
            </a:fld>
            <a:endParaRPr lang="en-US"/>
          </a:p>
        </p:txBody>
      </p:sp>
    </p:spTree>
    <p:extLst>
      <p:ext uri="{BB962C8B-B14F-4D97-AF65-F5344CB8AC3E}">
        <p14:creationId xmlns:p14="http://schemas.microsoft.com/office/powerpoint/2010/main" val="29622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Actions</a:t>
            </a:r>
            <a:endParaRPr lang="en-US" dirty="0"/>
          </a:p>
        </p:txBody>
      </p:sp>
      <p:sp>
        <p:nvSpPr>
          <p:cNvPr id="3" name="Content Placeholder 2"/>
          <p:cNvSpPr>
            <a:spLocks noGrp="1"/>
          </p:cNvSpPr>
          <p:nvPr>
            <p:ph idx="1"/>
          </p:nvPr>
        </p:nvSpPr>
        <p:spPr/>
        <p:txBody>
          <a:bodyPr>
            <a:normAutofit fontScale="92500"/>
          </a:bodyPr>
          <a:lstStyle/>
          <a:p>
            <a:r>
              <a:rPr lang="en-US" dirty="0"/>
              <a:t>Counseling letters and warning letters will normally be removed from a supervisor’s file no later than </a:t>
            </a:r>
            <a:r>
              <a:rPr lang="en-US" u="sng" dirty="0"/>
              <a:t>one year</a:t>
            </a:r>
            <a:r>
              <a:rPr lang="en-US" dirty="0"/>
              <a:t> from the date of issuance absent a legitimate administrative </a:t>
            </a:r>
            <a:r>
              <a:rPr lang="en-US" dirty="0" smtClean="0"/>
              <a:t>need.  </a:t>
            </a:r>
            <a:r>
              <a:rPr lang="en-US" dirty="0"/>
              <a:t>All references in the supervisor’s file will be destroyed.  </a:t>
            </a:r>
            <a:endParaRPr lang="en-US" dirty="0" smtClean="0"/>
          </a:p>
          <a:p>
            <a:r>
              <a:rPr lang="en-US" dirty="0" smtClean="0"/>
              <a:t>As </a:t>
            </a:r>
            <a:r>
              <a:rPr lang="en-US" dirty="0"/>
              <a:t>counseling letters and warning letters are not disciplinary actions, they </a:t>
            </a:r>
            <a:r>
              <a:rPr lang="en-US" u="sng" dirty="0"/>
              <a:t>may not be used as evidence for progressive discipline</a:t>
            </a:r>
            <a:r>
              <a:rPr lang="en-US" dirty="0"/>
              <a:t>.    </a:t>
            </a:r>
          </a:p>
        </p:txBody>
      </p:sp>
      <p:sp>
        <p:nvSpPr>
          <p:cNvPr id="4" name="Slide Number Placeholder 3"/>
          <p:cNvSpPr>
            <a:spLocks noGrp="1"/>
          </p:cNvSpPr>
          <p:nvPr>
            <p:ph type="sldNum" sz="quarter" idx="12"/>
          </p:nvPr>
        </p:nvSpPr>
        <p:spPr/>
        <p:txBody>
          <a:bodyPr/>
          <a:lstStyle/>
          <a:p>
            <a:fld id="{1EA12753-51C7-4908-99F0-BAE44CB89692}" type="slidenum">
              <a:rPr lang="en-US" smtClean="0"/>
              <a:t>12</a:t>
            </a:fld>
            <a:endParaRPr lang="en-US"/>
          </a:p>
        </p:txBody>
      </p:sp>
    </p:spTree>
    <p:extLst>
      <p:ext uri="{BB962C8B-B14F-4D97-AF65-F5344CB8AC3E}">
        <p14:creationId xmlns:p14="http://schemas.microsoft.com/office/powerpoint/2010/main" val="4008708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Actions</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Remember:</a:t>
            </a:r>
          </a:p>
          <a:p>
            <a:r>
              <a:rPr lang="en-US" dirty="0" smtClean="0"/>
              <a:t>An </a:t>
            </a:r>
            <a:r>
              <a:rPr lang="en-US" dirty="0"/>
              <a:t>employee has a right to Union representation at any examination that may lead to discipline. </a:t>
            </a:r>
            <a:r>
              <a:rPr lang="en-US" dirty="0" smtClean="0"/>
              <a:t>The </a:t>
            </a:r>
            <a:r>
              <a:rPr lang="en-US" dirty="0"/>
              <a:t>employee must </a:t>
            </a:r>
            <a:r>
              <a:rPr lang="en-US" u="sng" dirty="0"/>
              <a:t>request</a:t>
            </a:r>
            <a:r>
              <a:rPr lang="en-US" dirty="0"/>
              <a:t> the union representation.</a:t>
            </a:r>
          </a:p>
          <a:p>
            <a:r>
              <a:rPr lang="en-US" dirty="0"/>
              <a:t>NTEU can request information and present an oral and/or written reply responding to the charges. </a:t>
            </a:r>
          </a:p>
        </p:txBody>
      </p:sp>
      <p:sp>
        <p:nvSpPr>
          <p:cNvPr id="4" name="Slide Number Placeholder 3"/>
          <p:cNvSpPr>
            <a:spLocks noGrp="1"/>
          </p:cNvSpPr>
          <p:nvPr>
            <p:ph type="sldNum" sz="quarter" idx="12"/>
          </p:nvPr>
        </p:nvSpPr>
        <p:spPr/>
        <p:txBody>
          <a:bodyPr/>
          <a:lstStyle/>
          <a:p>
            <a:fld id="{1EA12753-51C7-4908-99F0-BAE44CB89692}" type="slidenum">
              <a:rPr lang="en-US" smtClean="0"/>
              <a:t>13</a:t>
            </a:fld>
            <a:endParaRPr lang="en-US"/>
          </a:p>
        </p:txBody>
      </p:sp>
    </p:spTree>
    <p:extLst>
      <p:ext uri="{BB962C8B-B14F-4D97-AF65-F5344CB8AC3E}">
        <p14:creationId xmlns:p14="http://schemas.microsoft.com/office/powerpoint/2010/main" val="4230619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PMR Reminders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Why is your Mid Year PMR an important event?</a:t>
            </a:r>
          </a:p>
          <a:p>
            <a:r>
              <a:rPr lang="en-US" dirty="0" smtClean="0"/>
              <a:t>Choose One:</a:t>
            </a:r>
          </a:p>
          <a:p>
            <a:pPr lvl="1"/>
            <a:r>
              <a:rPr lang="en-US" dirty="0" smtClean="0"/>
              <a:t>1.  It is a chance to discuss expectations for the remainder of the year with my supervisor.</a:t>
            </a:r>
          </a:p>
          <a:p>
            <a:pPr lvl="1"/>
            <a:r>
              <a:rPr lang="en-US" dirty="0" smtClean="0"/>
              <a:t>2.  My supervisor should explain why any of my ratings changed from the previous year-end ratings.</a:t>
            </a:r>
          </a:p>
          <a:p>
            <a:pPr lvl="1"/>
            <a:r>
              <a:rPr lang="en-US" dirty="0" smtClean="0"/>
              <a:t>3.  My year-end rating cannot be lower than my mid-year rating.</a:t>
            </a:r>
          </a:p>
          <a:p>
            <a:pPr lvl="1"/>
            <a:r>
              <a:rPr lang="en-US" dirty="0" smtClean="0"/>
              <a:t>4.  All of the above</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14</a:t>
            </a:fld>
            <a:endParaRPr lang="en-US"/>
          </a:p>
        </p:txBody>
      </p:sp>
    </p:spTree>
    <p:extLst>
      <p:ext uri="{BB962C8B-B14F-4D97-AF65-F5344CB8AC3E}">
        <p14:creationId xmlns:p14="http://schemas.microsoft.com/office/powerpoint/2010/main" val="3478536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A12753-51C7-4908-99F0-BAE44CB89692}" type="slidenum">
              <a:rPr lang="en-US" smtClean="0"/>
              <a:t>15</a:t>
            </a:fld>
            <a:endParaRPr lang="en-US"/>
          </a:p>
        </p:txBody>
      </p:sp>
      <p:sp>
        <p:nvSpPr>
          <p:cNvPr id="3" name="Content Placeholder 2"/>
          <p:cNvSpPr>
            <a:spLocks noGrp="1"/>
          </p:cNvSpPr>
          <p:nvPr>
            <p:ph idx="4294967295"/>
          </p:nvPr>
        </p:nvSpPr>
        <p:spPr>
          <a:xfrm>
            <a:off x="152400" y="1447800"/>
            <a:ext cx="8991600" cy="4800600"/>
          </a:xfrm>
        </p:spPr>
        <p:txBody>
          <a:bodyPr>
            <a:normAutofit/>
          </a:bodyPr>
          <a:lstStyle/>
          <a:p>
            <a:endParaRPr lang="en-US" dirty="0"/>
          </a:p>
          <a:p>
            <a:pPr algn="ct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2318" y="0"/>
            <a:ext cx="5299364" cy="6858000"/>
          </a:xfrm>
          <a:prstGeom prst="rect">
            <a:avLst/>
          </a:prstGeom>
        </p:spPr>
      </p:pic>
    </p:spTree>
    <p:extLst>
      <p:ext uri="{BB962C8B-B14F-4D97-AF65-F5344CB8AC3E}">
        <p14:creationId xmlns:p14="http://schemas.microsoft.com/office/powerpoint/2010/main" val="2935809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Working Conditions</a:t>
            </a:r>
            <a:endParaRPr lang="en-US" dirty="0"/>
          </a:p>
        </p:txBody>
      </p:sp>
      <p:sp>
        <p:nvSpPr>
          <p:cNvPr id="3" name="Content Placeholder 2"/>
          <p:cNvSpPr>
            <a:spLocks noGrp="1"/>
          </p:cNvSpPr>
          <p:nvPr>
            <p:ph idx="1"/>
          </p:nvPr>
        </p:nvSpPr>
        <p:spPr/>
        <p:txBody>
          <a:bodyPr/>
          <a:lstStyle/>
          <a:p>
            <a:pPr marL="82296" indent="0">
              <a:buNone/>
            </a:pPr>
            <a:r>
              <a:rPr lang="en-US" dirty="0" smtClean="0"/>
              <a:t>Examples</a:t>
            </a:r>
          </a:p>
          <a:p>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30204746"/>
              </p:ext>
            </p:extLst>
          </p:nvPr>
        </p:nvGraphicFramePr>
        <p:xfrm>
          <a:off x="1371600" y="2819400"/>
          <a:ext cx="7391400" cy="1838960"/>
        </p:xfrm>
        <a:graphic>
          <a:graphicData uri="http://schemas.openxmlformats.org/drawingml/2006/table">
            <a:tbl>
              <a:tblPr>
                <a:tableStyleId>{5C22544A-7EE6-4342-B048-85BDC9FD1C3A}</a:tableStyleId>
              </a:tblPr>
              <a:tblGrid>
                <a:gridCol w="3505200"/>
                <a:gridCol w="3886200"/>
              </a:tblGrid>
              <a:tr h="558800">
                <a:tc>
                  <a:txBody>
                    <a:bodyPr/>
                    <a:lstStyle/>
                    <a:p>
                      <a:pPr marL="0" marR="0">
                        <a:spcBef>
                          <a:spcPts val="0"/>
                        </a:spcBef>
                        <a:spcAft>
                          <a:spcPts val="0"/>
                        </a:spcAft>
                      </a:pPr>
                      <a:r>
                        <a:rPr lang="en-US" sz="1400" dirty="0">
                          <a:effectLst/>
                        </a:rPr>
                        <a:t>Changes in work schedules    (28 FLRA  409)</a:t>
                      </a:r>
                      <a:endParaRPr lang="en-US" sz="14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dirty="0">
                          <a:effectLst/>
                        </a:rPr>
                        <a:t>Changes in the way that performance standards are applied.</a:t>
                      </a:r>
                      <a:endParaRPr lang="en-US" sz="1400" dirty="0">
                        <a:effectLst/>
                        <a:latin typeface="Times New Roman"/>
                        <a:ea typeface="Times New Roman"/>
                      </a:endParaRPr>
                    </a:p>
                  </a:txBody>
                  <a:tcPr marL="68580" marR="68580" marT="0" marB="0"/>
                </a:tc>
              </a:tr>
              <a:tr h="558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Changes in office facilities</a:t>
                      </a:r>
                      <a:endParaRPr lang="en-US" sz="1400" dirty="0" smtClean="0">
                        <a:effectLst/>
                        <a:latin typeface="Times New Roman"/>
                        <a:ea typeface="Times New Roman"/>
                      </a:endParaRPr>
                    </a:p>
                    <a:p>
                      <a:pPr marL="0" marR="0">
                        <a:spcBef>
                          <a:spcPts val="0"/>
                        </a:spcBef>
                        <a:spcAft>
                          <a:spcPts val="0"/>
                        </a:spcAft>
                      </a:pPr>
                      <a:endParaRPr lang="en-US" sz="1400" dirty="0" smtClean="0">
                        <a:effectLst/>
                        <a:latin typeface="Times New Roman"/>
                        <a:ea typeface="Times New Roman"/>
                      </a:endParaRPr>
                    </a:p>
                    <a:p>
                      <a:pPr marL="0" marR="0">
                        <a:spcBef>
                          <a:spcPts val="0"/>
                        </a:spcBef>
                        <a:spcAft>
                          <a:spcPts val="0"/>
                        </a:spcAft>
                      </a:pPr>
                      <a:endParaRPr lang="en-US" sz="14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Changes in the priorities that guide your work</a:t>
                      </a:r>
                      <a:endParaRPr lang="en-US" sz="1400">
                        <a:effectLst/>
                        <a:latin typeface="Times New Roman"/>
                        <a:ea typeface="Times New Roman"/>
                      </a:endParaRPr>
                    </a:p>
                  </a:txBody>
                  <a:tcPr marL="68580" marR="68580" marT="0" marB="0"/>
                </a:tc>
              </a:tr>
              <a:tr h="406400">
                <a:tc>
                  <a:txBody>
                    <a:bodyPr/>
                    <a:lstStyle/>
                    <a:p>
                      <a:pPr marL="0" marR="0">
                        <a:spcBef>
                          <a:spcPts val="0"/>
                        </a:spcBef>
                        <a:spcAft>
                          <a:spcPts val="0"/>
                        </a:spcAft>
                      </a:pPr>
                      <a:r>
                        <a:rPr lang="en-US" sz="1400" dirty="0">
                          <a:effectLst/>
                        </a:rPr>
                        <a:t>Relocation of the office  (19 FLRA 328)</a:t>
                      </a:r>
                      <a:endParaRPr lang="en-US" sz="1400" dirty="0">
                        <a:effectLst/>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Changes in vending machines and food prices  (47 FLRA 454 ,631)</a:t>
                      </a:r>
                      <a:endParaRPr lang="en-US" sz="1400" dirty="0" smtClean="0">
                        <a:effectLst/>
                        <a:latin typeface="Times New Roman"/>
                        <a:ea typeface="Times New Roman"/>
                      </a:endParaRPr>
                    </a:p>
                    <a:p>
                      <a:pPr marL="0" marR="0">
                        <a:spcBef>
                          <a:spcPts val="0"/>
                        </a:spcBef>
                        <a:spcAft>
                          <a:spcPts val="0"/>
                        </a:spcAft>
                      </a:pP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538731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dirty="0" smtClean="0"/>
              <a:t>Travel Rules – Key Distances</a:t>
            </a:r>
            <a:endParaRPr lang="en-US" dirty="0"/>
          </a:p>
        </p:txBody>
      </p:sp>
      <p:sp>
        <p:nvSpPr>
          <p:cNvPr id="3" name="Content Placeholder 2"/>
          <p:cNvSpPr>
            <a:spLocks noGrp="1"/>
          </p:cNvSpPr>
          <p:nvPr>
            <p:ph idx="1"/>
          </p:nvPr>
        </p:nvSpPr>
        <p:spPr>
          <a:xfrm>
            <a:off x="1066800" y="1295400"/>
            <a:ext cx="7866888" cy="5181600"/>
          </a:xfrm>
        </p:spPr>
        <p:txBody>
          <a:bodyPr/>
          <a:lstStyle/>
          <a:p>
            <a:r>
              <a:rPr lang="en-US" sz="2400" dirty="0" smtClean="0"/>
              <a:t>&gt;15&lt;30 air miles from ODS and </a:t>
            </a:r>
          </a:p>
          <a:p>
            <a:pPr marL="82296" indent="0">
              <a:buNone/>
            </a:pPr>
            <a:r>
              <a:rPr lang="en-US" sz="2400" dirty="0" smtClean="0"/>
              <a:t>	&gt;30 air miles from Residence </a:t>
            </a:r>
          </a:p>
          <a:p>
            <a:pPr marL="82296" indent="0">
              <a:buNone/>
            </a:pPr>
            <a:r>
              <a:rPr lang="en-US" sz="2400" dirty="0" smtClean="0"/>
              <a:t>	= eligible for stay out</a:t>
            </a:r>
          </a:p>
          <a:p>
            <a:pPr marL="82296" indent="0">
              <a:buNone/>
            </a:pPr>
            <a:endParaRPr lang="en-US" sz="2400" dirty="0" smtClean="0"/>
          </a:p>
          <a:p>
            <a:r>
              <a:rPr lang="en-US" sz="2400" dirty="0" smtClean="0"/>
              <a:t>&gt;50 air miles from ODS</a:t>
            </a:r>
          </a:p>
          <a:p>
            <a:pPr marL="82296" indent="0">
              <a:buNone/>
            </a:pPr>
            <a:r>
              <a:rPr lang="en-US" sz="2400" dirty="0" smtClean="0"/>
              <a:t>	= eligible for CTT </a:t>
            </a:r>
          </a:p>
          <a:p>
            <a:pPr marL="82296" indent="0">
              <a:buNone/>
            </a:pPr>
            <a:endParaRPr lang="en-US" sz="2400" dirty="0" smtClean="0"/>
          </a:p>
          <a:p>
            <a:r>
              <a:rPr lang="en-US" sz="2400" dirty="0" smtClean="0"/>
              <a:t>&gt;100 road miles from ODS and Residence</a:t>
            </a:r>
          </a:p>
          <a:p>
            <a:pPr marL="82296" indent="0">
              <a:buNone/>
            </a:pPr>
            <a:r>
              <a:rPr lang="en-US" sz="2400" dirty="0" smtClean="0"/>
              <a:t>	= Intervening weekend stay out</a:t>
            </a:r>
          </a:p>
          <a:p>
            <a:pPr marL="82296" indent="0">
              <a:buNone/>
            </a:pP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17</a:t>
            </a:fld>
            <a:endParaRPr lang="en-US"/>
          </a:p>
        </p:txBody>
      </p:sp>
    </p:spTree>
    <p:extLst>
      <p:ext uri="{BB962C8B-B14F-4D97-AF65-F5344CB8AC3E}">
        <p14:creationId xmlns:p14="http://schemas.microsoft.com/office/powerpoint/2010/main" val="2154872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Rules – Key Times</a:t>
            </a:r>
            <a:endParaRPr lang="en-US" dirty="0"/>
          </a:p>
        </p:txBody>
      </p:sp>
      <p:sp>
        <p:nvSpPr>
          <p:cNvPr id="3" name="Content Placeholder 2"/>
          <p:cNvSpPr>
            <a:spLocks noGrp="1"/>
          </p:cNvSpPr>
          <p:nvPr>
            <p:ph idx="1"/>
          </p:nvPr>
        </p:nvSpPr>
        <p:spPr/>
        <p:txBody>
          <a:bodyPr>
            <a:normAutofit lnSpcReduction="10000"/>
          </a:bodyPr>
          <a:lstStyle/>
          <a:p>
            <a:r>
              <a:rPr lang="en-US" dirty="0" smtClean="0"/>
              <a:t>Within 15/30 air miles; Travel on own time as it is considered commutable.</a:t>
            </a:r>
          </a:p>
          <a:p>
            <a:r>
              <a:rPr lang="en-US" dirty="0" smtClean="0"/>
              <a:t>Outside 15/30, and not staying out - travel on own time also; </a:t>
            </a:r>
          </a:p>
          <a:p>
            <a:r>
              <a:rPr lang="en-US" dirty="0" smtClean="0"/>
              <a:t>Eligible to stay out and do; only regular commute to FO on own time</a:t>
            </a:r>
          </a:p>
          <a:p>
            <a:pPr marL="82296" indent="0">
              <a:buNone/>
            </a:pPr>
            <a:r>
              <a:rPr lang="en-US" dirty="0" smtClean="0"/>
              <a:t>Just remember, the Shumway rule applies regardless of above.  Maximum 1 </a:t>
            </a:r>
            <a:r>
              <a:rPr lang="en-US" dirty="0" err="1" smtClean="0"/>
              <a:t>hr</a:t>
            </a:r>
            <a:r>
              <a:rPr lang="en-US" dirty="0" smtClean="0"/>
              <a:t> of travel on own time on the first and last day of an assignment. </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18</a:t>
            </a:fld>
            <a:endParaRPr lang="en-US"/>
          </a:p>
        </p:txBody>
      </p:sp>
    </p:spTree>
    <p:extLst>
      <p:ext uri="{BB962C8B-B14F-4D97-AF65-F5344CB8AC3E}">
        <p14:creationId xmlns:p14="http://schemas.microsoft.com/office/powerpoint/2010/main" val="2988588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dirty="0" smtClean="0"/>
              <a:t>Taxable </a:t>
            </a:r>
            <a:r>
              <a:rPr lang="en-US" sz="4000" dirty="0" smtClean="0"/>
              <a:t>Benefits</a:t>
            </a:r>
            <a:endParaRPr lang="en-US" sz="4000" dirty="0"/>
          </a:p>
        </p:txBody>
      </p:sp>
      <p:sp>
        <p:nvSpPr>
          <p:cNvPr id="3" name="Content Placeholder 2"/>
          <p:cNvSpPr>
            <a:spLocks noGrp="1"/>
          </p:cNvSpPr>
          <p:nvPr>
            <p:ph idx="1"/>
          </p:nvPr>
        </p:nvSpPr>
        <p:spPr>
          <a:xfrm>
            <a:off x="1435608" y="1219200"/>
            <a:ext cx="7498080" cy="5257800"/>
          </a:xfrm>
        </p:spPr>
        <p:txBody>
          <a:bodyPr>
            <a:normAutofit/>
          </a:bodyPr>
          <a:lstStyle/>
          <a:p>
            <a:pPr marL="82296" indent="0">
              <a:buNone/>
            </a:pPr>
            <a:r>
              <a:rPr lang="en-US" sz="2800" dirty="0" smtClean="0"/>
              <a:t>Meal Allowance: not eligible for stay out,</a:t>
            </a:r>
          </a:p>
          <a:p>
            <a:pPr marL="82296" indent="0">
              <a:buNone/>
            </a:pPr>
            <a:r>
              <a:rPr lang="en-US" sz="2800" dirty="0"/>
              <a:t>	</a:t>
            </a:r>
            <a:r>
              <a:rPr lang="en-US" sz="2800" dirty="0" smtClean="0"/>
              <a:t>but away 11+ </a:t>
            </a:r>
            <a:r>
              <a:rPr lang="en-US" sz="2800" dirty="0" err="1" smtClean="0"/>
              <a:t>hrs</a:t>
            </a:r>
            <a:r>
              <a:rPr lang="en-US" sz="2800" dirty="0"/>
              <a:t> </a:t>
            </a:r>
            <a:r>
              <a:rPr lang="en-US" sz="2800" dirty="0" smtClean="0"/>
              <a:t>total, 3+ from end of 	normal workday ($15)</a:t>
            </a:r>
          </a:p>
          <a:p>
            <a:pPr marL="82296" indent="0">
              <a:buNone/>
            </a:pPr>
            <a:r>
              <a:rPr lang="en-US" sz="2800" dirty="0" smtClean="0"/>
              <a:t>Meal Stipend: eligible for stay out, but don’t</a:t>
            </a:r>
          </a:p>
          <a:p>
            <a:pPr marL="82296" indent="0">
              <a:buNone/>
            </a:pPr>
            <a:r>
              <a:rPr lang="en-US" sz="2800" dirty="0"/>
              <a:t>	</a:t>
            </a:r>
            <a:r>
              <a:rPr lang="en-US" sz="2800" dirty="0" smtClean="0"/>
              <a:t>$15 each day would have had per diem</a:t>
            </a:r>
          </a:p>
          <a:p>
            <a:pPr marL="82296" indent="0">
              <a:buNone/>
            </a:pPr>
            <a:r>
              <a:rPr lang="en-US" sz="2800" dirty="0" smtClean="0"/>
              <a:t>Friends &amp; Family: eligible for stay out, </a:t>
            </a:r>
          </a:p>
          <a:p>
            <a:pPr marL="82296" indent="0">
              <a:buNone/>
            </a:pPr>
            <a:r>
              <a:rPr lang="en-US" sz="2800" dirty="0"/>
              <a:t>	</a:t>
            </a:r>
            <a:r>
              <a:rPr lang="en-US" sz="2800" dirty="0" smtClean="0"/>
              <a:t>do stay out, $40 if less than hotel cost</a:t>
            </a:r>
          </a:p>
          <a:p>
            <a:pPr marL="82296" indent="0">
              <a:buNone/>
            </a:pPr>
            <a:r>
              <a:rPr lang="en-US" sz="2800" dirty="0" smtClean="0"/>
              <a:t>Frequent Traveler Lodging Stipend: </a:t>
            </a:r>
          </a:p>
          <a:p>
            <a:pPr marL="82296" indent="0">
              <a:buNone/>
            </a:pPr>
            <a:r>
              <a:rPr lang="en-US" sz="2800" dirty="0"/>
              <a:t>	</a:t>
            </a:r>
            <a:r>
              <a:rPr lang="en-US" sz="2800" dirty="0" smtClean="0"/>
              <a:t>51st-70th nights = $40/</a:t>
            </a:r>
          </a:p>
          <a:p>
            <a:pPr marL="82296" indent="0">
              <a:buNone/>
            </a:pPr>
            <a:r>
              <a:rPr lang="en-US" sz="2800" dirty="0"/>
              <a:t>	</a:t>
            </a:r>
            <a:r>
              <a:rPr lang="en-US" sz="2800" dirty="0" smtClean="0"/>
              <a:t>71</a:t>
            </a:r>
            <a:r>
              <a:rPr lang="en-US" sz="2800" baseline="30000" dirty="0" smtClean="0"/>
              <a:t>st</a:t>
            </a:r>
            <a:r>
              <a:rPr lang="en-US" sz="2800" dirty="0" smtClean="0"/>
              <a:t>  and &gt; =$50/</a:t>
            </a:r>
            <a:endParaRPr lang="en-US" sz="2800" dirty="0"/>
          </a:p>
        </p:txBody>
      </p:sp>
      <p:sp>
        <p:nvSpPr>
          <p:cNvPr id="4" name="Slide Number Placeholder 3"/>
          <p:cNvSpPr>
            <a:spLocks noGrp="1"/>
          </p:cNvSpPr>
          <p:nvPr>
            <p:ph type="sldNum" sz="quarter" idx="12"/>
          </p:nvPr>
        </p:nvSpPr>
        <p:spPr/>
        <p:txBody>
          <a:bodyPr/>
          <a:lstStyle/>
          <a:p>
            <a:fld id="{1EA12753-51C7-4908-99F0-BAE44CB89692}" type="slidenum">
              <a:rPr lang="en-US" smtClean="0"/>
              <a:t>19</a:t>
            </a:fld>
            <a:endParaRPr lang="en-US"/>
          </a:p>
        </p:txBody>
      </p:sp>
    </p:spTree>
    <p:extLst>
      <p:ext uri="{BB962C8B-B14F-4D97-AF65-F5344CB8AC3E}">
        <p14:creationId xmlns:p14="http://schemas.microsoft.com/office/powerpoint/2010/main" val="931634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r>
              <a:rPr lang="en-US" dirty="0" smtClean="0"/>
              <a:t>Mid-Term Contract Changes</a:t>
            </a:r>
          </a:p>
          <a:p>
            <a:r>
              <a:rPr lang="en-US" dirty="0" smtClean="0"/>
              <a:t>PMR Reminders</a:t>
            </a:r>
          </a:p>
          <a:p>
            <a:r>
              <a:rPr lang="en-US" dirty="0" smtClean="0"/>
              <a:t>Technical Examination Update</a:t>
            </a:r>
          </a:p>
          <a:p>
            <a:r>
              <a:rPr lang="en-US" dirty="0" smtClean="0"/>
              <a:t>Changes in Working Conditions</a:t>
            </a:r>
          </a:p>
          <a:p>
            <a:r>
              <a:rPr lang="en-US" dirty="0" smtClean="0"/>
              <a:t>Travel Rules</a:t>
            </a:r>
          </a:p>
          <a:p>
            <a:r>
              <a:rPr lang="en-US" dirty="0" smtClean="0"/>
              <a:t>Working Assignments outside of FO</a:t>
            </a:r>
          </a:p>
          <a:p>
            <a:r>
              <a:rPr lang="en-US" dirty="0" smtClean="0"/>
              <a:t>Hatch Act Rules</a:t>
            </a:r>
          </a:p>
          <a:p>
            <a:r>
              <a:rPr lang="en-US" dirty="0" smtClean="0"/>
              <a:t>Chapter Update</a:t>
            </a:r>
          </a:p>
          <a:p>
            <a:pPr marL="0" indent="0">
              <a:buNone/>
            </a:pPr>
            <a:endParaRPr lang="en-US" dirty="0"/>
          </a:p>
        </p:txBody>
      </p:sp>
      <p:sp>
        <p:nvSpPr>
          <p:cNvPr id="2" name="Slide Number Placeholder 1"/>
          <p:cNvSpPr>
            <a:spLocks noGrp="1"/>
          </p:cNvSpPr>
          <p:nvPr>
            <p:ph type="sldNum" sz="quarter" idx="12"/>
          </p:nvPr>
        </p:nvSpPr>
        <p:spPr/>
        <p:txBody>
          <a:bodyPr/>
          <a:lstStyle/>
          <a:p>
            <a:fld id="{1EA12753-51C7-4908-99F0-BAE44CB89692}" type="slidenum">
              <a:rPr lang="en-US" smtClean="0"/>
              <a:t>2</a:t>
            </a:fld>
            <a:endParaRPr lang="en-US"/>
          </a:p>
        </p:txBody>
      </p:sp>
    </p:spTree>
    <p:extLst>
      <p:ext uri="{BB962C8B-B14F-4D97-AF65-F5344CB8AC3E}">
        <p14:creationId xmlns:p14="http://schemas.microsoft.com/office/powerpoint/2010/main" val="1441505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CTT – General Caveats</a:t>
            </a:r>
            <a:endParaRPr lang="en-US" dirty="0"/>
          </a:p>
        </p:txBody>
      </p:sp>
      <p:sp>
        <p:nvSpPr>
          <p:cNvPr id="3" name="Content Placeholder 2"/>
          <p:cNvSpPr>
            <a:spLocks noGrp="1"/>
          </p:cNvSpPr>
          <p:nvPr>
            <p:ph idx="1"/>
          </p:nvPr>
        </p:nvSpPr>
        <p:spPr>
          <a:xfrm>
            <a:off x="1435608" y="1447800"/>
            <a:ext cx="7498080" cy="4876800"/>
          </a:xfrm>
        </p:spPr>
        <p:txBody>
          <a:bodyPr>
            <a:normAutofit lnSpcReduction="10000"/>
          </a:bodyPr>
          <a:lstStyle/>
          <a:p>
            <a:r>
              <a:rPr lang="en-US" dirty="0" smtClean="0"/>
              <a:t>Must use within 26 pay periods</a:t>
            </a:r>
          </a:p>
          <a:p>
            <a:r>
              <a:rPr lang="en-US" dirty="0" smtClean="0"/>
              <a:t>Can’t cash out or transport to new job</a:t>
            </a:r>
          </a:p>
          <a:p>
            <a:r>
              <a:rPr lang="en-US" dirty="0" smtClean="0"/>
              <a:t>Can claim in 15 min increments</a:t>
            </a:r>
          </a:p>
          <a:p>
            <a:r>
              <a:rPr lang="en-US" dirty="0" smtClean="0"/>
              <a:t>Generally 1st deduct normal/required commute time (Key </a:t>
            </a:r>
            <a:r>
              <a:rPr lang="en-US" dirty="0"/>
              <a:t>T</a:t>
            </a:r>
            <a:r>
              <a:rPr lang="en-US" dirty="0" smtClean="0"/>
              <a:t>imes slide)</a:t>
            </a:r>
          </a:p>
          <a:p>
            <a:r>
              <a:rPr lang="en-US" dirty="0" smtClean="0"/>
              <a:t>Use time zone of origination if crossing</a:t>
            </a:r>
          </a:p>
          <a:p>
            <a:r>
              <a:rPr lang="en-US" dirty="0" smtClean="0"/>
              <a:t>Must involve travel outside normal work hours (whatever yours are, M-F)</a:t>
            </a:r>
          </a:p>
          <a:p>
            <a:r>
              <a:rPr lang="en-US" dirty="0" smtClean="0"/>
              <a:t>Can’t be otherwise compensable</a:t>
            </a:r>
          </a:p>
        </p:txBody>
      </p:sp>
      <p:sp>
        <p:nvSpPr>
          <p:cNvPr id="4" name="Slide Number Placeholder 3"/>
          <p:cNvSpPr>
            <a:spLocks noGrp="1"/>
          </p:cNvSpPr>
          <p:nvPr>
            <p:ph type="sldNum" sz="quarter" idx="12"/>
          </p:nvPr>
        </p:nvSpPr>
        <p:spPr/>
        <p:txBody>
          <a:bodyPr/>
          <a:lstStyle/>
          <a:p>
            <a:fld id="{1EA12753-51C7-4908-99F0-BAE44CB89692}" type="slidenum">
              <a:rPr lang="en-US" smtClean="0"/>
              <a:t>20</a:t>
            </a:fld>
            <a:endParaRPr lang="en-US"/>
          </a:p>
        </p:txBody>
      </p:sp>
    </p:spTree>
    <p:extLst>
      <p:ext uri="{BB962C8B-B14F-4D97-AF65-F5344CB8AC3E}">
        <p14:creationId xmlns:p14="http://schemas.microsoft.com/office/powerpoint/2010/main" val="631801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dirty="0" smtClean="0"/>
              <a:t>CTT </a:t>
            </a:r>
            <a:r>
              <a:rPr lang="en-US" sz="4000" dirty="0" smtClean="0"/>
              <a:t>Continued</a:t>
            </a:r>
            <a:endParaRPr lang="en-US" sz="4000" dirty="0"/>
          </a:p>
        </p:txBody>
      </p:sp>
      <p:sp>
        <p:nvSpPr>
          <p:cNvPr id="3" name="Content Placeholder 2"/>
          <p:cNvSpPr>
            <a:spLocks noGrp="1"/>
          </p:cNvSpPr>
          <p:nvPr>
            <p:ph idx="1"/>
          </p:nvPr>
        </p:nvSpPr>
        <p:spPr>
          <a:xfrm>
            <a:off x="1435608" y="1295400"/>
            <a:ext cx="7498080" cy="5181600"/>
          </a:xfrm>
        </p:spPr>
        <p:txBody>
          <a:bodyPr>
            <a:normAutofit lnSpcReduction="10000"/>
          </a:bodyPr>
          <a:lstStyle/>
          <a:p>
            <a:r>
              <a:rPr lang="en-US" dirty="0" smtClean="0"/>
              <a:t>RS-airport (either end of journey) is not eligible unless airport is &gt;50 air miles from OS, then just deduct normal OS-RS  commute</a:t>
            </a:r>
          </a:p>
          <a:p>
            <a:r>
              <a:rPr lang="en-US" dirty="0" smtClean="0"/>
              <a:t>Airport waiting is eligible:</a:t>
            </a:r>
          </a:p>
          <a:p>
            <a:pPr lvl="1"/>
            <a:r>
              <a:rPr lang="en-US" dirty="0" smtClean="0"/>
              <a:t>2/3 </a:t>
            </a:r>
            <a:r>
              <a:rPr lang="en-US" dirty="0" err="1" smtClean="0"/>
              <a:t>hrs</a:t>
            </a:r>
            <a:r>
              <a:rPr lang="en-US" dirty="0" smtClean="0"/>
              <a:t> for Domestic/International before </a:t>
            </a:r>
          </a:p>
          <a:p>
            <a:pPr lvl="1"/>
            <a:r>
              <a:rPr lang="en-US" dirty="0" smtClean="0"/>
              <a:t>4-6 </a:t>
            </a:r>
            <a:r>
              <a:rPr lang="en-US" dirty="0" err="1" smtClean="0"/>
              <a:t>hrs</a:t>
            </a:r>
            <a:r>
              <a:rPr lang="en-US" dirty="0" smtClean="0"/>
              <a:t> between layovers, or to extend the 2/3 </a:t>
            </a:r>
            <a:r>
              <a:rPr lang="en-US" dirty="0" err="1" smtClean="0"/>
              <a:t>hrs</a:t>
            </a:r>
            <a:r>
              <a:rPr lang="en-US" dirty="0" smtClean="0"/>
              <a:t> before, if you are asked not to leave gate area due to delays</a:t>
            </a:r>
          </a:p>
          <a:p>
            <a:pPr lvl="1"/>
            <a:r>
              <a:rPr lang="en-US" dirty="0" smtClean="0"/>
              <a:t>If a cancellation, claim only until you arrive at RS again, or temporary lodging</a:t>
            </a:r>
          </a:p>
          <a:p>
            <a:pPr marL="402336" lvl="1" indent="0">
              <a:buNone/>
            </a:pPr>
            <a:endParaRPr lang="en-US" dirty="0"/>
          </a:p>
          <a:p>
            <a:pPr marL="402336" lvl="1" indent="0">
              <a:buNone/>
            </a:pPr>
            <a:endParaRPr lang="en-US" dirty="0" smtClean="0"/>
          </a:p>
        </p:txBody>
      </p:sp>
      <p:sp>
        <p:nvSpPr>
          <p:cNvPr id="4" name="Slide Number Placeholder 3"/>
          <p:cNvSpPr>
            <a:spLocks noGrp="1"/>
          </p:cNvSpPr>
          <p:nvPr>
            <p:ph type="sldNum" sz="quarter" idx="12"/>
          </p:nvPr>
        </p:nvSpPr>
        <p:spPr/>
        <p:txBody>
          <a:bodyPr/>
          <a:lstStyle/>
          <a:p>
            <a:fld id="{1EA12753-51C7-4908-99F0-BAE44CB89692}" type="slidenum">
              <a:rPr lang="en-US" smtClean="0"/>
              <a:t>21</a:t>
            </a:fld>
            <a:endParaRPr lang="en-US"/>
          </a:p>
        </p:txBody>
      </p:sp>
    </p:spTree>
    <p:extLst>
      <p:ext uri="{BB962C8B-B14F-4D97-AF65-F5344CB8AC3E}">
        <p14:creationId xmlns:p14="http://schemas.microsoft.com/office/powerpoint/2010/main" val="173935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sz="4000" dirty="0" smtClean="0"/>
              <a:t>CTT</a:t>
            </a:r>
            <a:r>
              <a:rPr lang="en-US" dirty="0" smtClean="0"/>
              <a:t> – </a:t>
            </a:r>
            <a:r>
              <a:rPr lang="en-US" sz="4000" dirty="0" smtClean="0"/>
              <a:t>Final</a:t>
            </a:r>
            <a:r>
              <a:rPr lang="en-US" dirty="0" smtClean="0"/>
              <a:t> Thoughts</a:t>
            </a:r>
            <a:endParaRPr lang="en-US" dirty="0"/>
          </a:p>
        </p:txBody>
      </p:sp>
      <p:sp>
        <p:nvSpPr>
          <p:cNvPr id="3" name="Content Placeholder 2"/>
          <p:cNvSpPr>
            <a:spLocks noGrp="1"/>
          </p:cNvSpPr>
          <p:nvPr>
            <p:ph idx="1"/>
          </p:nvPr>
        </p:nvSpPr>
        <p:spPr>
          <a:xfrm>
            <a:off x="1435608" y="1219200"/>
            <a:ext cx="7498080" cy="5181600"/>
          </a:xfrm>
        </p:spPr>
        <p:txBody>
          <a:bodyPr>
            <a:normAutofit fontScale="85000" lnSpcReduction="20000"/>
          </a:bodyPr>
          <a:lstStyle/>
          <a:p>
            <a:r>
              <a:rPr lang="en-US" dirty="0" smtClean="0"/>
              <a:t>Stewards have a document of travel examples.  If you are interested</a:t>
            </a:r>
            <a:r>
              <a:rPr lang="en-US" smtClean="0"/>
              <a:t>, </a:t>
            </a:r>
            <a:r>
              <a:rPr lang="en-US" smtClean="0"/>
              <a:t>ask </a:t>
            </a:r>
            <a:r>
              <a:rPr lang="en-US" dirty="0" smtClean="0"/>
              <a:t>them for a copy.  </a:t>
            </a:r>
          </a:p>
          <a:p>
            <a:r>
              <a:rPr lang="en-US" dirty="0" smtClean="0"/>
              <a:t>If you choose different mode, time, or route of transport than FDIC preferred, can only claim the lesser of </a:t>
            </a:r>
          </a:p>
          <a:p>
            <a:pPr lvl="1"/>
            <a:r>
              <a:rPr lang="en-US" dirty="0" smtClean="0"/>
              <a:t>the actual time you’d get via your choice or</a:t>
            </a:r>
          </a:p>
          <a:p>
            <a:pPr lvl="1"/>
            <a:r>
              <a:rPr lang="en-US" dirty="0" smtClean="0"/>
              <a:t>The time you’d have gotten using FDIC choice</a:t>
            </a:r>
          </a:p>
          <a:p>
            <a:pPr marL="402336" lvl="1" indent="0">
              <a:buNone/>
            </a:pPr>
            <a:endParaRPr lang="en-US" dirty="0" smtClean="0"/>
          </a:p>
          <a:p>
            <a:pPr marL="402336" lvl="1" indent="0">
              <a:buNone/>
            </a:pPr>
            <a:r>
              <a:rPr lang="en-US" dirty="0" smtClean="0"/>
              <a:t>Keep in mind that some supervisors are interpreting “preferred” as required and then saying the employee is not authorized/is traveling for personal reasons, and can’t earn CTT at all.  This is NOT correct.  Supervisors are supposed to encourage travel during work hours to avoid CTT, but they can’t require it.  </a:t>
            </a:r>
          </a:p>
        </p:txBody>
      </p:sp>
      <p:sp>
        <p:nvSpPr>
          <p:cNvPr id="4" name="Slide Number Placeholder 3"/>
          <p:cNvSpPr>
            <a:spLocks noGrp="1"/>
          </p:cNvSpPr>
          <p:nvPr>
            <p:ph type="sldNum" sz="quarter" idx="12"/>
          </p:nvPr>
        </p:nvSpPr>
        <p:spPr/>
        <p:txBody>
          <a:bodyPr/>
          <a:lstStyle/>
          <a:p>
            <a:fld id="{1EA12753-51C7-4908-99F0-BAE44CB89692}" type="slidenum">
              <a:rPr lang="en-US" smtClean="0"/>
              <a:t>22</a:t>
            </a:fld>
            <a:endParaRPr lang="en-US"/>
          </a:p>
        </p:txBody>
      </p:sp>
    </p:spTree>
    <p:extLst>
      <p:ext uri="{BB962C8B-B14F-4D97-AF65-F5344CB8AC3E}">
        <p14:creationId xmlns:p14="http://schemas.microsoft.com/office/powerpoint/2010/main" val="1926137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Assignments – Location</a:t>
            </a:r>
            <a:endParaRPr lang="en-US" dirty="0"/>
          </a:p>
        </p:txBody>
      </p:sp>
      <p:sp>
        <p:nvSpPr>
          <p:cNvPr id="3" name="Content Placeholder 2"/>
          <p:cNvSpPr>
            <a:spLocks noGrp="1"/>
          </p:cNvSpPr>
          <p:nvPr>
            <p:ph idx="1"/>
          </p:nvPr>
        </p:nvSpPr>
        <p:spPr/>
        <p:txBody>
          <a:bodyPr>
            <a:normAutofit/>
          </a:bodyPr>
          <a:lstStyle/>
          <a:p>
            <a:r>
              <a:rPr lang="en-US" dirty="0" smtClean="0"/>
              <a:t>Inside the territory but outside the FO</a:t>
            </a:r>
          </a:p>
          <a:p>
            <a:pPr marL="82296" indent="0">
              <a:buNone/>
            </a:pPr>
            <a:r>
              <a:rPr lang="en-US" dirty="0"/>
              <a:t>	</a:t>
            </a:r>
            <a:r>
              <a:rPr lang="en-US" dirty="0" smtClean="0"/>
              <a:t>not a detail, but…..</a:t>
            </a:r>
          </a:p>
          <a:p>
            <a:r>
              <a:rPr lang="en-US" dirty="0" smtClean="0"/>
              <a:t>Outside the territory or region</a:t>
            </a:r>
          </a:p>
          <a:p>
            <a:r>
              <a:rPr lang="en-US" dirty="0" smtClean="0"/>
              <a:t>Regional Office Review Assignments</a:t>
            </a:r>
          </a:p>
          <a:p>
            <a:r>
              <a:rPr lang="en-US" dirty="0" smtClean="0"/>
              <a:t>Interdivisional</a:t>
            </a:r>
          </a:p>
          <a:p>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23</a:t>
            </a:fld>
            <a:endParaRPr lang="en-US"/>
          </a:p>
        </p:txBody>
      </p:sp>
    </p:spTree>
    <p:extLst>
      <p:ext uri="{BB962C8B-B14F-4D97-AF65-F5344CB8AC3E}">
        <p14:creationId xmlns:p14="http://schemas.microsoft.com/office/powerpoint/2010/main" val="2253825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Assignments - Duration</a:t>
            </a:r>
            <a:endParaRPr lang="en-US" dirty="0"/>
          </a:p>
        </p:txBody>
      </p:sp>
      <p:sp>
        <p:nvSpPr>
          <p:cNvPr id="3" name="Content Placeholder 2"/>
          <p:cNvSpPr>
            <a:spLocks noGrp="1"/>
          </p:cNvSpPr>
          <p:nvPr>
            <p:ph idx="1"/>
          </p:nvPr>
        </p:nvSpPr>
        <p:spPr/>
        <p:txBody>
          <a:bodyPr/>
          <a:lstStyle/>
          <a:p>
            <a:r>
              <a:rPr lang="en-US" dirty="0" smtClean="0"/>
              <a:t>&gt; </a:t>
            </a:r>
            <a:r>
              <a:rPr lang="en-US" dirty="0"/>
              <a:t>2 pay </a:t>
            </a:r>
            <a:r>
              <a:rPr lang="en-US" dirty="0" smtClean="0"/>
              <a:t>periods= retroactive pay for position or mission achievement award</a:t>
            </a:r>
            <a:endParaRPr lang="en-US" dirty="0"/>
          </a:p>
          <a:p>
            <a:r>
              <a:rPr lang="en-US" dirty="0"/>
              <a:t>=/&gt;60 </a:t>
            </a:r>
            <a:r>
              <a:rPr lang="en-US" dirty="0" smtClean="0"/>
              <a:t>days= requires EOI</a:t>
            </a:r>
            <a:endParaRPr lang="en-US" dirty="0"/>
          </a:p>
          <a:p>
            <a:r>
              <a:rPr lang="en-US" dirty="0"/>
              <a:t>&gt;120 </a:t>
            </a:r>
            <a:r>
              <a:rPr lang="en-US" dirty="0" smtClean="0"/>
              <a:t>days= Merit promotion applies</a:t>
            </a:r>
            <a:endParaRPr lang="en-US" dirty="0"/>
          </a:p>
          <a:p>
            <a:r>
              <a:rPr lang="en-US" dirty="0"/>
              <a:t>&gt;1 </a:t>
            </a:r>
            <a:r>
              <a:rPr lang="en-US" dirty="0" err="1" smtClean="0"/>
              <a:t>yr</a:t>
            </a:r>
            <a:r>
              <a:rPr lang="en-US" dirty="0" smtClean="0"/>
              <a:t>= no guaranty of return to same job or location; be careful accepting extensions!</a:t>
            </a:r>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24</a:t>
            </a:fld>
            <a:endParaRPr lang="en-US"/>
          </a:p>
        </p:txBody>
      </p:sp>
    </p:spTree>
    <p:extLst>
      <p:ext uri="{BB962C8B-B14F-4D97-AF65-F5344CB8AC3E}">
        <p14:creationId xmlns:p14="http://schemas.microsoft.com/office/powerpoint/2010/main" val="428119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 Act</a:t>
            </a:r>
            <a:endParaRPr lang="en-US" dirty="0"/>
          </a:p>
        </p:txBody>
      </p:sp>
      <p:sp>
        <p:nvSpPr>
          <p:cNvPr id="3" name="Content Placeholder 2"/>
          <p:cNvSpPr>
            <a:spLocks noGrp="1"/>
          </p:cNvSpPr>
          <p:nvPr>
            <p:ph idx="1"/>
          </p:nvPr>
        </p:nvSpPr>
        <p:spPr/>
        <p:txBody>
          <a:bodyPr numCol="2"/>
          <a:lstStyle/>
          <a:p>
            <a:pPr marL="82296" indent="0">
              <a:buNone/>
            </a:pPr>
            <a:r>
              <a:rPr lang="en-US" dirty="0" smtClean="0"/>
              <a:t>CAN</a:t>
            </a:r>
          </a:p>
          <a:p>
            <a:pPr marL="82296" indent="0">
              <a:buNone/>
            </a:pPr>
            <a:r>
              <a:rPr lang="en-US" dirty="0" smtClean="0"/>
              <a:t>Be candidate for non partisan office</a:t>
            </a:r>
          </a:p>
          <a:p>
            <a:pPr marL="82296" indent="0">
              <a:buNone/>
            </a:pPr>
            <a:endParaRPr lang="en-US" dirty="0"/>
          </a:p>
          <a:p>
            <a:pPr marL="82296" indent="0">
              <a:buNone/>
            </a:pPr>
            <a:r>
              <a:rPr lang="en-US" dirty="0" smtClean="0"/>
              <a:t>Register, Vote, Hold voter registration</a:t>
            </a:r>
          </a:p>
          <a:p>
            <a:pPr marL="82296" indent="0">
              <a:buNone/>
            </a:pPr>
            <a:endParaRPr lang="en-US" dirty="0"/>
          </a:p>
          <a:p>
            <a:pPr marL="82296" indent="0">
              <a:buNone/>
            </a:pPr>
            <a:r>
              <a:rPr lang="en-US" dirty="0" smtClean="0"/>
              <a:t>Contribute Money</a:t>
            </a:r>
          </a:p>
          <a:p>
            <a:pPr marL="82296" indent="0">
              <a:buNone/>
            </a:pPr>
            <a:r>
              <a:rPr lang="en-US" dirty="0" smtClean="0"/>
              <a:t>CAN’T</a:t>
            </a:r>
          </a:p>
          <a:p>
            <a:pPr marL="82296" indent="0">
              <a:buNone/>
            </a:pPr>
            <a:r>
              <a:rPr lang="en-US" dirty="0" smtClean="0"/>
              <a:t>Be candidate for partisan office</a:t>
            </a:r>
          </a:p>
          <a:p>
            <a:pPr marL="82296" indent="0">
              <a:buNone/>
            </a:pPr>
            <a:endParaRPr lang="en-US" dirty="0"/>
          </a:p>
          <a:p>
            <a:pPr marL="82296" indent="0">
              <a:buNone/>
            </a:pPr>
            <a:r>
              <a:rPr lang="en-US" dirty="0" smtClean="0"/>
              <a:t>Discourage political activity of others</a:t>
            </a:r>
          </a:p>
          <a:p>
            <a:pPr marL="82296" indent="0">
              <a:buNone/>
            </a:pPr>
            <a:endParaRPr lang="en-US" dirty="0"/>
          </a:p>
          <a:p>
            <a:pPr marL="82296" indent="0">
              <a:buNone/>
            </a:pPr>
            <a:r>
              <a:rPr lang="en-US" dirty="0" smtClean="0"/>
              <a:t>Accept political $</a:t>
            </a:r>
          </a:p>
        </p:txBody>
      </p:sp>
      <p:sp>
        <p:nvSpPr>
          <p:cNvPr id="4" name="Slide Number Placeholder 3"/>
          <p:cNvSpPr>
            <a:spLocks noGrp="1"/>
          </p:cNvSpPr>
          <p:nvPr>
            <p:ph type="sldNum" sz="quarter" idx="12"/>
          </p:nvPr>
        </p:nvSpPr>
        <p:spPr/>
        <p:txBody>
          <a:bodyPr/>
          <a:lstStyle/>
          <a:p>
            <a:fld id="{1EA12753-51C7-4908-99F0-BAE44CB89692}" type="slidenum">
              <a:rPr lang="en-US" smtClean="0"/>
              <a:t>25</a:t>
            </a:fld>
            <a:endParaRPr lang="en-US"/>
          </a:p>
        </p:txBody>
      </p:sp>
    </p:spTree>
    <p:extLst>
      <p:ext uri="{BB962C8B-B14F-4D97-AF65-F5344CB8AC3E}">
        <p14:creationId xmlns:p14="http://schemas.microsoft.com/office/powerpoint/2010/main" val="2278636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 Act (</a:t>
            </a:r>
            <a:r>
              <a:rPr lang="en-US" dirty="0" err="1" smtClean="0"/>
              <a:t>Cont</a:t>
            </a:r>
            <a:r>
              <a:rPr lang="en-US" dirty="0" smtClean="0"/>
              <a:t>…)</a:t>
            </a:r>
            <a:endParaRPr lang="en-US" dirty="0"/>
          </a:p>
        </p:txBody>
      </p:sp>
      <p:sp>
        <p:nvSpPr>
          <p:cNvPr id="3" name="Content Placeholder 2"/>
          <p:cNvSpPr>
            <a:spLocks noGrp="1"/>
          </p:cNvSpPr>
          <p:nvPr>
            <p:ph idx="1"/>
          </p:nvPr>
        </p:nvSpPr>
        <p:spPr/>
        <p:txBody>
          <a:bodyPr numCol="2">
            <a:normAutofit fontScale="92500" lnSpcReduction="10000"/>
          </a:bodyPr>
          <a:lstStyle/>
          <a:p>
            <a:pPr marL="82296" indent="0">
              <a:buNone/>
            </a:pPr>
            <a:r>
              <a:rPr lang="en-US" dirty="0" smtClean="0"/>
              <a:t>CAN</a:t>
            </a:r>
          </a:p>
          <a:p>
            <a:pPr marL="82296" indent="0">
              <a:buNone/>
            </a:pPr>
            <a:r>
              <a:rPr lang="en-US" dirty="0" smtClean="0"/>
              <a:t>Express opinions, sign petitions, campaign for referendums or candidates, and distribute literature</a:t>
            </a:r>
          </a:p>
          <a:p>
            <a:pPr marL="82296" indent="0">
              <a:buNone/>
            </a:pPr>
            <a:endParaRPr lang="en-US" dirty="0"/>
          </a:p>
          <a:p>
            <a:pPr marL="82296" indent="0">
              <a:buNone/>
            </a:pPr>
            <a:r>
              <a:rPr lang="en-US" dirty="0" smtClean="0"/>
              <a:t>Attend fundraisers, rallies, meetings, clubs</a:t>
            </a:r>
          </a:p>
          <a:p>
            <a:pPr marL="82296" indent="0">
              <a:buNone/>
            </a:pPr>
            <a:endParaRPr lang="en-US" dirty="0" smtClean="0"/>
          </a:p>
          <a:p>
            <a:pPr marL="82296" indent="0">
              <a:buNone/>
            </a:pPr>
            <a:r>
              <a:rPr lang="en-US" dirty="0" smtClean="0"/>
              <a:t>CAN’T</a:t>
            </a:r>
          </a:p>
          <a:p>
            <a:pPr marL="82296" indent="0">
              <a:buNone/>
            </a:pPr>
            <a:r>
              <a:rPr lang="en-US" dirty="0" smtClean="0"/>
              <a:t>Do any of the CAN items on this page if:</a:t>
            </a:r>
          </a:p>
          <a:p>
            <a:pPr marL="82296" indent="0">
              <a:buNone/>
            </a:pPr>
            <a:r>
              <a:rPr lang="en-US" dirty="0" smtClean="0"/>
              <a:t>On duty</a:t>
            </a:r>
          </a:p>
          <a:p>
            <a:pPr marL="82296" indent="0">
              <a:buNone/>
            </a:pPr>
            <a:r>
              <a:rPr lang="en-US" dirty="0" smtClean="0"/>
              <a:t>In a government office</a:t>
            </a:r>
          </a:p>
          <a:p>
            <a:pPr marL="82296" indent="0">
              <a:buNone/>
            </a:pPr>
            <a:r>
              <a:rPr lang="en-US" dirty="0" smtClean="0"/>
              <a:t>Wearing official uniform</a:t>
            </a:r>
          </a:p>
          <a:p>
            <a:pPr marL="82296" indent="0">
              <a:buNone/>
            </a:pPr>
            <a:r>
              <a:rPr lang="en-US" dirty="0" smtClean="0"/>
              <a:t>Using Government vehicle</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26</a:t>
            </a:fld>
            <a:endParaRPr lang="en-US"/>
          </a:p>
        </p:txBody>
      </p:sp>
    </p:spTree>
    <p:extLst>
      <p:ext uri="{BB962C8B-B14F-4D97-AF65-F5344CB8AC3E}">
        <p14:creationId xmlns:p14="http://schemas.microsoft.com/office/powerpoint/2010/main" val="3730642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NTEU Legislative Restrictions</a:t>
            </a:r>
            <a:endParaRPr lang="en-US" dirty="0"/>
          </a:p>
        </p:txBody>
      </p:sp>
      <p:sp>
        <p:nvSpPr>
          <p:cNvPr id="3" name="Content Placeholder 2"/>
          <p:cNvSpPr>
            <a:spLocks noGrp="1"/>
          </p:cNvSpPr>
          <p:nvPr>
            <p:ph idx="1"/>
          </p:nvPr>
        </p:nvSpPr>
        <p:spPr/>
        <p:txBody>
          <a:bodyPr numCol="2"/>
          <a:lstStyle/>
          <a:p>
            <a:pPr marL="82296" indent="0">
              <a:buNone/>
            </a:pPr>
            <a:r>
              <a:rPr lang="en-US" dirty="0" smtClean="0"/>
              <a:t>CAN</a:t>
            </a:r>
          </a:p>
          <a:p>
            <a:pPr marL="82296" indent="0">
              <a:buNone/>
            </a:pPr>
            <a:r>
              <a:rPr lang="en-US" sz="2800" dirty="0" smtClean="0"/>
              <a:t>Lobby to educate elected officials on federal employee issues</a:t>
            </a:r>
          </a:p>
          <a:p>
            <a:pPr marL="82296" indent="0">
              <a:buNone/>
            </a:pPr>
            <a:endParaRPr lang="en-US" sz="2400" dirty="0"/>
          </a:p>
          <a:p>
            <a:pPr marL="82296" indent="0">
              <a:buNone/>
            </a:pPr>
            <a:r>
              <a:rPr lang="en-US" sz="2800" dirty="0" smtClean="0"/>
              <a:t>Conduct public relations (</a:t>
            </a:r>
            <a:r>
              <a:rPr lang="en-US" sz="2400" dirty="0" smtClean="0"/>
              <a:t>to promote federal workers and educate public and workers about legislative issues that have direct affect on them)</a:t>
            </a:r>
          </a:p>
          <a:p>
            <a:pPr marL="82296" indent="0">
              <a:buNone/>
            </a:pPr>
            <a:r>
              <a:rPr lang="en-US" sz="2800" dirty="0" smtClean="0"/>
              <a:t>CAN’T</a:t>
            </a:r>
          </a:p>
          <a:p>
            <a:pPr marL="82296" indent="0">
              <a:buNone/>
            </a:pPr>
            <a:r>
              <a:rPr lang="en-US" sz="2800" dirty="0" smtClean="0"/>
              <a:t>Use union dues to endorse candidates </a:t>
            </a:r>
            <a:endParaRPr lang="en-US" sz="2800" dirty="0"/>
          </a:p>
        </p:txBody>
      </p:sp>
      <p:sp>
        <p:nvSpPr>
          <p:cNvPr id="4" name="Slide Number Placeholder 3"/>
          <p:cNvSpPr>
            <a:spLocks noGrp="1"/>
          </p:cNvSpPr>
          <p:nvPr>
            <p:ph type="sldNum" sz="quarter" idx="12"/>
          </p:nvPr>
        </p:nvSpPr>
        <p:spPr/>
        <p:txBody>
          <a:bodyPr/>
          <a:lstStyle/>
          <a:p>
            <a:fld id="{1EA12753-51C7-4908-99F0-BAE44CB89692}" type="slidenum">
              <a:rPr lang="en-US" smtClean="0"/>
              <a:t>27</a:t>
            </a:fld>
            <a:endParaRPr lang="en-US"/>
          </a:p>
        </p:txBody>
      </p:sp>
    </p:spTree>
    <p:extLst>
      <p:ext uri="{BB962C8B-B14F-4D97-AF65-F5344CB8AC3E}">
        <p14:creationId xmlns:p14="http://schemas.microsoft.com/office/powerpoint/2010/main" val="1071091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Update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Compensation Agreement </a:t>
            </a:r>
          </a:p>
          <a:p>
            <a:r>
              <a:rPr lang="en-US" dirty="0" smtClean="0"/>
              <a:t>NTEU/FDIC Partnerships</a:t>
            </a:r>
          </a:p>
          <a:p>
            <a:r>
              <a:rPr lang="en-US" dirty="0"/>
              <a:t>Chapter Website: </a:t>
            </a:r>
            <a:r>
              <a:rPr lang="en-US" sz="2400" u="sng" dirty="0"/>
              <a:t>http://</a:t>
            </a:r>
            <a:r>
              <a:rPr lang="en-US" sz="2400" u="sng" dirty="0" smtClean="0"/>
              <a:t>fdic01/region/chicago/division/nteu/index.html</a:t>
            </a:r>
          </a:p>
          <a:p>
            <a:r>
              <a:rPr lang="en-US" dirty="0" smtClean="0"/>
              <a:t>Stewards/Officers</a:t>
            </a:r>
          </a:p>
          <a:p>
            <a:pPr marL="82296" indent="0">
              <a:buNone/>
            </a:pPr>
            <a:endParaRPr lang="en-US" dirty="0" smtClean="0"/>
          </a:p>
          <a:p>
            <a:pPr marL="82296" indent="0">
              <a:buNone/>
            </a:pPr>
            <a:r>
              <a:rPr lang="en-US" dirty="0" smtClean="0"/>
              <a:t>NTEU </a:t>
            </a:r>
            <a:r>
              <a:rPr lang="en-US" dirty="0"/>
              <a:t>Members, thank you for your continued support! </a:t>
            </a:r>
            <a:r>
              <a:rPr lang="en-US" dirty="0" smtClean="0"/>
              <a:t>  </a:t>
            </a:r>
            <a:endParaRPr lang="en-US" dirty="0"/>
          </a:p>
          <a:p>
            <a:pPr marL="82296" indent="0">
              <a:buNone/>
            </a:pPr>
            <a:r>
              <a:rPr lang="en-US" dirty="0" smtClean="0"/>
              <a:t>The </a:t>
            </a:r>
            <a:r>
              <a:rPr lang="en-US" dirty="0"/>
              <a:t>more members we have, the stronger we are at the bargaining table.</a:t>
            </a:r>
          </a:p>
          <a:p>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28</a:t>
            </a:fld>
            <a:endParaRPr lang="en-US"/>
          </a:p>
        </p:txBody>
      </p:sp>
    </p:spTree>
    <p:extLst>
      <p:ext uri="{BB962C8B-B14F-4D97-AF65-F5344CB8AC3E}">
        <p14:creationId xmlns:p14="http://schemas.microsoft.com/office/powerpoint/2010/main" val="2573614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Chapter President Dawn </a:t>
            </a:r>
            <a:r>
              <a:rPr lang="en-US" dirty="0" err="1" smtClean="0"/>
              <a:t>Sleva</a:t>
            </a:r>
            <a:endParaRPr lang="en-US" dirty="0" smtClean="0"/>
          </a:p>
          <a:p>
            <a:r>
              <a:rPr lang="en-US" dirty="0" smtClean="0"/>
              <a:t>Chief Steward Dan Peters</a:t>
            </a:r>
          </a:p>
          <a:p>
            <a:r>
              <a:rPr lang="en-US" dirty="0" smtClean="0"/>
              <a:t>Executive Vice President Lisa Sorge</a:t>
            </a:r>
          </a:p>
          <a:p>
            <a:endParaRPr lang="en-US" dirty="0"/>
          </a:p>
          <a:p>
            <a:pPr marL="82296" indent="0">
              <a:buNone/>
            </a:pPr>
            <a:r>
              <a:rPr lang="en-US" dirty="0"/>
              <a:t>Please contact any steward or officer if you have questions about the Term Contract or any issue concerning your employment.</a:t>
            </a:r>
          </a:p>
        </p:txBody>
      </p:sp>
      <p:sp>
        <p:nvSpPr>
          <p:cNvPr id="4" name="Slide Number Placeholder 3"/>
          <p:cNvSpPr>
            <a:spLocks noGrp="1"/>
          </p:cNvSpPr>
          <p:nvPr>
            <p:ph type="sldNum" sz="quarter" idx="12"/>
          </p:nvPr>
        </p:nvSpPr>
        <p:spPr/>
        <p:txBody>
          <a:bodyPr/>
          <a:lstStyle/>
          <a:p>
            <a:fld id="{1EA12753-51C7-4908-99F0-BAE44CB89692}" type="slidenum">
              <a:rPr lang="en-US" smtClean="0"/>
              <a:t>29</a:t>
            </a:fld>
            <a:endParaRPr lang="en-US"/>
          </a:p>
        </p:txBody>
      </p:sp>
    </p:spTree>
    <p:extLst>
      <p:ext uri="{BB962C8B-B14F-4D97-AF65-F5344CB8AC3E}">
        <p14:creationId xmlns:p14="http://schemas.microsoft.com/office/powerpoint/2010/main" val="423616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Contract Changes</a:t>
            </a:r>
            <a:endParaRPr lang="en-US" dirty="0"/>
          </a:p>
        </p:txBody>
      </p:sp>
      <p:sp>
        <p:nvSpPr>
          <p:cNvPr id="3" name="Content Placeholder 2"/>
          <p:cNvSpPr>
            <a:spLocks noGrp="1"/>
          </p:cNvSpPr>
          <p:nvPr>
            <p:ph idx="1"/>
          </p:nvPr>
        </p:nvSpPr>
        <p:spPr/>
        <p:txBody>
          <a:bodyPr/>
          <a:lstStyle/>
          <a:p>
            <a:endParaRPr lang="en-US" sz="4000" dirty="0" smtClean="0"/>
          </a:p>
          <a:p>
            <a:r>
              <a:rPr lang="en-US" sz="4000" dirty="0" smtClean="0"/>
              <a:t>Work Schedules (Article 19)</a:t>
            </a:r>
          </a:p>
          <a:p>
            <a:endParaRPr lang="en-US" sz="4000" dirty="0" smtClean="0"/>
          </a:p>
          <a:p>
            <a:r>
              <a:rPr lang="en-US" sz="4000" dirty="0" smtClean="0"/>
              <a:t>Telework (Article 20)</a:t>
            </a:r>
          </a:p>
          <a:p>
            <a:endParaRPr lang="en-US" sz="4000" dirty="0" smtClean="0"/>
          </a:p>
          <a:p>
            <a:r>
              <a:rPr lang="en-US" sz="4000" dirty="0" smtClean="0"/>
              <a:t>Disciplinary Actions (Article 45</a:t>
            </a:r>
            <a:r>
              <a:rPr lang="en-US" dirty="0" smtClean="0"/>
              <a:t>)</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3</a:t>
            </a:fld>
            <a:endParaRPr lang="en-US"/>
          </a:p>
        </p:txBody>
      </p:sp>
    </p:spTree>
    <p:extLst>
      <p:ext uri="{BB962C8B-B14F-4D97-AF65-F5344CB8AC3E}">
        <p14:creationId xmlns:p14="http://schemas.microsoft.com/office/powerpoint/2010/main" val="89801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 Schedules</a:t>
            </a:r>
            <a:endParaRPr lang="en-US" dirty="0"/>
          </a:p>
        </p:txBody>
      </p:sp>
      <p:sp>
        <p:nvSpPr>
          <p:cNvPr id="3" name="Content Placeholder 2"/>
          <p:cNvSpPr>
            <a:spLocks noGrp="1"/>
          </p:cNvSpPr>
          <p:nvPr>
            <p:ph idx="1"/>
          </p:nvPr>
        </p:nvSpPr>
        <p:spPr/>
        <p:txBody>
          <a:bodyPr>
            <a:normAutofit lnSpcReduction="10000"/>
          </a:bodyPr>
          <a:lstStyle/>
          <a:p>
            <a:r>
              <a:rPr lang="en-US" u="sng" dirty="0"/>
              <a:t>Core Hours</a:t>
            </a:r>
            <a:r>
              <a:rPr lang="en-US" dirty="0"/>
              <a:t>.  The hours of each workday during which an employee must normally be on duty.  These are between the hours of </a:t>
            </a:r>
            <a:r>
              <a:rPr lang="en-US" dirty="0" smtClean="0"/>
              <a:t>9:30 </a:t>
            </a:r>
            <a:r>
              <a:rPr lang="en-US" dirty="0"/>
              <a:t>a.m. and  </a:t>
            </a:r>
            <a:r>
              <a:rPr lang="en-US" dirty="0" smtClean="0"/>
              <a:t>2:30 </a:t>
            </a:r>
            <a:r>
              <a:rPr lang="en-US" dirty="0"/>
              <a:t>p.m.  </a:t>
            </a:r>
            <a:endParaRPr lang="en-US" dirty="0" smtClean="0"/>
          </a:p>
          <a:p>
            <a:r>
              <a:rPr lang="en-US" dirty="0" smtClean="0"/>
              <a:t>Employees </a:t>
            </a:r>
            <a:r>
              <a:rPr lang="en-US" dirty="0"/>
              <a:t>who select a 2:30 departure time which is approved by the employee’s supervisor may be required to change their departure time on any particular workday if necessary to meet mission, staffing or workload </a:t>
            </a:r>
            <a:r>
              <a:rPr lang="en-US" dirty="0" smtClean="0"/>
              <a:t>requirements.    </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4</a:t>
            </a:fld>
            <a:endParaRPr lang="en-US"/>
          </a:p>
        </p:txBody>
      </p:sp>
    </p:spTree>
    <p:extLst>
      <p:ext uri="{BB962C8B-B14F-4D97-AF65-F5344CB8AC3E}">
        <p14:creationId xmlns:p14="http://schemas.microsoft.com/office/powerpoint/2010/main" val="4077576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Schedules</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Available Schedules:</a:t>
            </a:r>
          </a:p>
          <a:p>
            <a:r>
              <a:rPr lang="en-US" dirty="0" smtClean="0"/>
              <a:t>Compressed </a:t>
            </a:r>
            <a:r>
              <a:rPr lang="en-US" dirty="0"/>
              <a:t>W</a:t>
            </a:r>
            <a:r>
              <a:rPr lang="en-US" dirty="0" smtClean="0"/>
              <a:t>ork </a:t>
            </a:r>
            <a:r>
              <a:rPr lang="en-US" dirty="0"/>
              <a:t>S</a:t>
            </a:r>
            <a:r>
              <a:rPr lang="en-US" dirty="0" smtClean="0"/>
              <a:t>chedule </a:t>
            </a:r>
            <a:r>
              <a:rPr lang="en-US" dirty="0"/>
              <a:t>(</a:t>
            </a:r>
            <a:r>
              <a:rPr lang="en-US" dirty="0" smtClean="0"/>
              <a:t>CWS)</a:t>
            </a:r>
          </a:p>
          <a:p>
            <a:r>
              <a:rPr lang="en-US" dirty="0" err="1" smtClean="0"/>
              <a:t>Flexitour</a:t>
            </a:r>
            <a:endParaRPr lang="en-US" dirty="0" smtClean="0"/>
          </a:p>
          <a:p>
            <a:r>
              <a:rPr lang="en-US" b="1" dirty="0" err="1" smtClean="0"/>
              <a:t>Maxiflex</a:t>
            </a:r>
            <a:endParaRPr lang="en-US" dirty="0" smtClean="0"/>
          </a:p>
          <a:p>
            <a:r>
              <a:rPr lang="en-US" b="1" dirty="0" err="1"/>
              <a:t>M</a:t>
            </a:r>
            <a:r>
              <a:rPr lang="en-US" b="1" dirty="0" err="1" smtClean="0"/>
              <a:t>axiflex</a:t>
            </a:r>
            <a:r>
              <a:rPr lang="en-US" b="1" dirty="0" smtClean="0"/>
              <a:t> </a:t>
            </a:r>
            <a:r>
              <a:rPr lang="en-US" b="1" dirty="0"/>
              <a:t>with </a:t>
            </a:r>
            <a:r>
              <a:rPr lang="en-US" b="1" dirty="0" smtClean="0"/>
              <a:t>Credit Hours</a:t>
            </a:r>
            <a:endParaRPr lang="en-US" dirty="0" smtClean="0"/>
          </a:p>
          <a:p>
            <a:r>
              <a:rPr lang="en-US" dirty="0" err="1"/>
              <a:t>F</a:t>
            </a:r>
            <a:r>
              <a:rPr lang="en-US" dirty="0" err="1" smtClean="0"/>
              <a:t>lexitour</a:t>
            </a:r>
            <a:r>
              <a:rPr lang="en-US" dirty="0" smtClean="0"/>
              <a:t> with Credit Hours</a:t>
            </a:r>
          </a:p>
        </p:txBody>
      </p:sp>
      <p:sp>
        <p:nvSpPr>
          <p:cNvPr id="4" name="Slide Number Placeholder 3"/>
          <p:cNvSpPr>
            <a:spLocks noGrp="1"/>
          </p:cNvSpPr>
          <p:nvPr>
            <p:ph type="sldNum" sz="quarter" idx="12"/>
          </p:nvPr>
        </p:nvSpPr>
        <p:spPr/>
        <p:txBody>
          <a:bodyPr/>
          <a:lstStyle/>
          <a:p>
            <a:fld id="{1EA12753-51C7-4908-99F0-BAE44CB89692}" type="slidenum">
              <a:rPr lang="en-US" smtClean="0"/>
              <a:t>5</a:t>
            </a:fld>
            <a:endParaRPr lang="en-US"/>
          </a:p>
        </p:txBody>
      </p:sp>
    </p:spTree>
    <p:extLst>
      <p:ext uri="{BB962C8B-B14F-4D97-AF65-F5344CB8AC3E}">
        <p14:creationId xmlns:p14="http://schemas.microsoft.com/office/powerpoint/2010/main" val="256592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Schedules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Under </a:t>
            </a:r>
            <a:r>
              <a:rPr lang="en-US" dirty="0"/>
              <a:t>a “</a:t>
            </a:r>
            <a:r>
              <a:rPr lang="en-US" b="1" dirty="0" err="1"/>
              <a:t>Maxiflex</a:t>
            </a:r>
            <a:r>
              <a:rPr lang="en-US" dirty="0"/>
              <a:t>” schedule, the employee must similarly identify starting and departure times for each day, but may vary his or her actual starting time up to 1/2 hour before or after the identified starting time, so long as the employee is present during core hours. </a:t>
            </a:r>
          </a:p>
          <a:p>
            <a:pPr marL="82296" indent="0">
              <a:buNone/>
            </a:pPr>
            <a:r>
              <a:rPr lang="en-US" dirty="0"/>
              <a:t> </a:t>
            </a:r>
            <a:endParaRPr lang="en-US" dirty="0" smtClean="0"/>
          </a:p>
          <a:p>
            <a:r>
              <a:rPr lang="en-US" b="1" dirty="0" err="1" smtClean="0"/>
              <a:t>Maxiflex</a:t>
            </a:r>
            <a:r>
              <a:rPr lang="en-US" b="1" dirty="0" smtClean="0"/>
              <a:t> with </a:t>
            </a:r>
            <a:r>
              <a:rPr lang="en-US" b="1" dirty="0"/>
              <a:t>credit hours</a:t>
            </a:r>
            <a:r>
              <a:rPr lang="en-US" dirty="0"/>
              <a:t> is a work schedule that allows an employee to elect to work hours, subject to managerial approval, in excess of his or her basic work requirement so as to vary the length of a workday or workweek. </a:t>
            </a:r>
          </a:p>
        </p:txBody>
      </p:sp>
      <p:sp>
        <p:nvSpPr>
          <p:cNvPr id="4" name="Slide Number Placeholder 3"/>
          <p:cNvSpPr>
            <a:spLocks noGrp="1"/>
          </p:cNvSpPr>
          <p:nvPr>
            <p:ph type="sldNum" sz="quarter" idx="12"/>
          </p:nvPr>
        </p:nvSpPr>
        <p:spPr/>
        <p:txBody>
          <a:bodyPr/>
          <a:lstStyle/>
          <a:p>
            <a:fld id="{1EA12753-51C7-4908-99F0-BAE44CB89692}" type="slidenum">
              <a:rPr lang="en-US" smtClean="0"/>
              <a:t>6</a:t>
            </a:fld>
            <a:endParaRPr lang="en-US"/>
          </a:p>
        </p:txBody>
      </p:sp>
    </p:spTree>
    <p:extLst>
      <p:ext uri="{BB962C8B-B14F-4D97-AF65-F5344CB8AC3E}">
        <p14:creationId xmlns:p14="http://schemas.microsoft.com/office/powerpoint/2010/main" val="3439149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Telework</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Examples of appropriate work: </a:t>
            </a:r>
          </a:p>
          <a:p>
            <a:r>
              <a:rPr lang="en-US" dirty="0" smtClean="0"/>
              <a:t>briefing/report/document </a:t>
            </a:r>
            <a:r>
              <a:rPr lang="en-US" dirty="0"/>
              <a:t>preparation </a:t>
            </a:r>
            <a:r>
              <a:rPr lang="en-US" u="sng" dirty="0"/>
              <a:t>and review</a:t>
            </a:r>
          </a:p>
          <a:p>
            <a:r>
              <a:rPr lang="en-US" dirty="0" smtClean="0"/>
              <a:t>data compilation</a:t>
            </a:r>
            <a:endParaRPr lang="en-US" dirty="0"/>
          </a:p>
          <a:p>
            <a:r>
              <a:rPr lang="en-US" dirty="0" smtClean="0"/>
              <a:t>conference planning</a:t>
            </a:r>
            <a:endParaRPr lang="en-US" dirty="0"/>
          </a:p>
          <a:p>
            <a:r>
              <a:rPr lang="en-US" dirty="0" smtClean="0"/>
              <a:t>analysis (research, program; policy; and financial analysis); or knowledge related</a:t>
            </a:r>
          </a:p>
          <a:p>
            <a:r>
              <a:rPr lang="en-US" dirty="0" smtClean="0"/>
              <a:t>other work </a:t>
            </a:r>
            <a:r>
              <a:rPr lang="en-US" dirty="0"/>
              <a:t>(as long as the necessary information or results can be provided to </a:t>
            </a:r>
            <a:r>
              <a:rPr lang="en-US" dirty="0" smtClean="0"/>
              <a:t>the supervisor’s </a:t>
            </a:r>
            <a:r>
              <a:rPr lang="en-US" dirty="0"/>
              <a:t>satisfaction</a:t>
            </a:r>
            <a:r>
              <a:rPr lang="en-US" dirty="0" smtClean="0"/>
              <a:t>)</a:t>
            </a:r>
            <a:endParaRPr lang="en-US" dirty="0"/>
          </a:p>
          <a:p>
            <a:r>
              <a:rPr lang="en-US" dirty="0" smtClean="0"/>
              <a:t>preparation/studying </a:t>
            </a:r>
            <a:r>
              <a:rPr lang="en-US" dirty="0"/>
              <a:t>for professional </a:t>
            </a:r>
            <a:r>
              <a:rPr lang="en-US" dirty="0" smtClean="0"/>
              <a:t>courses/exams</a:t>
            </a:r>
            <a:endParaRPr lang="en-US" dirty="0"/>
          </a:p>
          <a:p>
            <a:r>
              <a:rPr lang="en-US" dirty="0" smtClean="0"/>
              <a:t>computer-oriented tasks: data entry; word processing; </a:t>
            </a:r>
            <a:r>
              <a:rPr lang="en-US" u="sng" dirty="0" smtClean="0"/>
              <a:t>and reading, reviewing, or responding to or filing of emails and other electronics records</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7</a:t>
            </a:fld>
            <a:endParaRPr lang="en-US"/>
          </a:p>
        </p:txBody>
      </p:sp>
    </p:spTree>
    <p:extLst>
      <p:ext uri="{BB962C8B-B14F-4D97-AF65-F5344CB8AC3E}">
        <p14:creationId xmlns:p14="http://schemas.microsoft.com/office/powerpoint/2010/main" val="157910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Telework</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dirty="0" smtClean="0"/>
              <a:t>Early Dismissals and Closings:</a:t>
            </a:r>
            <a:endParaRPr lang="en-US" dirty="0"/>
          </a:p>
          <a:p>
            <a:r>
              <a:rPr lang="en-US" dirty="0" smtClean="0"/>
              <a:t>An </a:t>
            </a:r>
            <a:r>
              <a:rPr lang="en-US" dirty="0"/>
              <a:t>employee </a:t>
            </a:r>
            <a:r>
              <a:rPr lang="en-US" u="sng" dirty="0"/>
              <a:t>scheduled to telework or already teleworking </a:t>
            </a:r>
            <a:r>
              <a:rPr lang="en-US" dirty="0"/>
              <a:t>must continue to telework the entire day when there is an operating status announcement for a delayed arrival, early departure, or closure.  However, if the closure falls on a day other than the employee’s regularly scheduled telework day, the employee is not required to telework, unless the supervisor directs the employee to telework to support the mission and/or maintain agency functions. </a:t>
            </a:r>
            <a:endParaRPr lang="en-US" dirty="0" smtClean="0"/>
          </a:p>
          <a:p>
            <a:r>
              <a:rPr lang="en-US" dirty="0" smtClean="0"/>
              <a:t>Employees </a:t>
            </a:r>
            <a:r>
              <a:rPr lang="en-US" dirty="0"/>
              <a:t>participating in the </a:t>
            </a:r>
            <a:r>
              <a:rPr lang="en-US" u="sng" dirty="0"/>
              <a:t>Home-Based Option </a:t>
            </a:r>
            <a:r>
              <a:rPr lang="en-US" dirty="0" smtClean="0"/>
              <a:t>will </a:t>
            </a:r>
            <a:r>
              <a:rPr lang="en-US" dirty="0"/>
              <a:t>only be required to telework in the event of an office closure, delayed arrival or early dismissal if they were scheduled to telework that day; if scheduled to work in an institution or at the office on the day of the closure, delayed arrival or early dismissal, the employee will be granted administrative leave, and will not be required to telework</a:t>
            </a:r>
            <a:r>
              <a:rPr lang="en-US" dirty="0" smtClean="0"/>
              <a:t>.</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8</a:t>
            </a:fld>
            <a:endParaRPr lang="en-US"/>
          </a:p>
        </p:txBody>
      </p:sp>
    </p:spTree>
    <p:extLst>
      <p:ext uri="{BB962C8B-B14F-4D97-AF65-F5344CB8AC3E}">
        <p14:creationId xmlns:p14="http://schemas.microsoft.com/office/powerpoint/2010/main" val="316094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Telework</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dirty="0"/>
              <a:t>Early Dismissals and Closings:</a:t>
            </a:r>
          </a:p>
          <a:p>
            <a:r>
              <a:rPr lang="en-US" dirty="0" smtClean="0"/>
              <a:t>An </a:t>
            </a:r>
            <a:r>
              <a:rPr lang="en-US" dirty="0"/>
              <a:t>employee who elects the </a:t>
            </a:r>
            <a:r>
              <a:rPr lang="en-US" u="sng" dirty="0"/>
              <a:t>unscheduled telework option </a:t>
            </a:r>
            <a:r>
              <a:rPr lang="en-US" dirty="0"/>
              <a:t>is expected to telework the entire day, even if a delayed arrival, early departure, or subsequent closure is announced; and</a:t>
            </a:r>
          </a:p>
          <a:p>
            <a:r>
              <a:rPr lang="en-US" dirty="0" smtClean="0"/>
              <a:t>If </a:t>
            </a:r>
            <a:r>
              <a:rPr lang="en-US" dirty="0"/>
              <a:t>a teleworking employee </a:t>
            </a:r>
            <a:r>
              <a:rPr lang="en-US" u="sng" dirty="0"/>
              <a:t>chooses to not work </a:t>
            </a:r>
            <a:r>
              <a:rPr lang="en-US" dirty="0"/>
              <a:t>after an announced departure or closure, he or she must request </a:t>
            </a:r>
            <a:r>
              <a:rPr lang="en-US" dirty="0" smtClean="0"/>
              <a:t>leave.  </a:t>
            </a:r>
            <a:r>
              <a:rPr lang="en-US" dirty="0"/>
              <a:t>However, if the employee is </a:t>
            </a:r>
            <a:r>
              <a:rPr lang="en-US" u="sng" dirty="0"/>
              <a:t>unable to work </a:t>
            </a:r>
            <a:r>
              <a:rPr lang="en-US" dirty="0"/>
              <a:t>due to circumstances beyond his or her control (e.g., a power failure), then administrative leave should be granted.</a:t>
            </a:r>
          </a:p>
          <a:p>
            <a:r>
              <a:rPr lang="en-US" dirty="0" smtClean="0"/>
              <a:t>Employees </a:t>
            </a:r>
            <a:r>
              <a:rPr lang="en-US" dirty="0"/>
              <a:t>who are on </a:t>
            </a:r>
            <a:r>
              <a:rPr lang="en-US" u="sng" dirty="0"/>
              <a:t>pre-approved leave </a:t>
            </a:r>
            <a:r>
              <a:rPr lang="en-US" dirty="0"/>
              <a:t>on a day that the office is closed will not be charged leave for that day and will be entitled to administrative leave. </a:t>
            </a:r>
            <a:endParaRPr lang="en-US" dirty="0" smtClean="0"/>
          </a:p>
          <a:p>
            <a:r>
              <a:rPr lang="en-US" u="sng" dirty="0" smtClean="0"/>
              <a:t>Early </a:t>
            </a:r>
            <a:r>
              <a:rPr lang="en-US" u="sng" dirty="0"/>
              <a:t>dismissal announcements for holidays apply to all employees, including those who are teleworking</a:t>
            </a:r>
            <a:r>
              <a:rPr lang="en-US" dirty="0" smtClean="0"/>
              <a:t>.</a:t>
            </a:r>
            <a:endParaRPr lang="en-US" dirty="0"/>
          </a:p>
        </p:txBody>
      </p:sp>
      <p:sp>
        <p:nvSpPr>
          <p:cNvPr id="4" name="Slide Number Placeholder 3"/>
          <p:cNvSpPr>
            <a:spLocks noGrp="1"/>
          </p:cNvSpPr>
          <p:nvPr>
            <p:ph type="sldNum" sz="quarter" idx="12"/>
          </p:nvPr>
        </p:nvSpPr>
        <p:spPr/>
        <p:txBody>
          <a:bodyPr/>
          <a:lstStyle/>
          <a:p>
            <a:fld id="{1EA12753-51C7-4908-99F0-BAE44CB89692}" type="slidenum">
              <a:rPr lang="en-US" smtClean="0"/>
              <a:t>9</a:t>
            </a:fld>
            <a:endParaRPr lang="en-US"/>
          </a:p>
        </p:txBody>
      </p:sp>
    </p:spTree>
    <p:extLst>
      <p:ext uri="{BB962C8B-B14F-4D97-AF65-F5344CB8AC3E}">
        <p14:creationId xmlns:p14="http://schemas.microsoft.com/office/powerpoint/2010/main" val="14396312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739</TotalTime>
  <Words>1560</Words>
  <Application>Microsoft Office PowerPoint</Application>
  <PresentationFormat>On-screen Show (4:3)</PresentationFormat>
  <Paragraphs>249</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NTEU  Chapter 242 Mid-Term Contract Training</vt:lpstr>
      <vt:lpstr>Agenda</vt:lpstr>
      <vt:lpstr>Mid-Term Contract Changes</vt:lpstr>
      <vt:lpstr>Work Schedules</vt:lpstr>
      <vt:lpstr>Work Schedules</vt:lpstr>
      <vt:lpstr>Work Schedules</vt:lpstr>
      <vt:lpstr>Telework</vt:lpstr>
      <vt:lpstr>Telework</vt:lpstr>
      <vt:lpstr>Telework</vt:lpstr>
      <vt:lpstr>Telework</vt:lpstr>
      <vt:lpstr>Telework</vt:lpstr>
      <vt:lpstr>Disciplinary Actions</vt:lpstr>
      <vt:lpstr>Disciplinary Actions</vt:lpstr>
      <vt:lpstr>PMR Reminders</vt:lpstr>
      <vt:lpstr>PowerPoint Presentation</vt:lpstr>
      <vt:lpstr>Changes in Working Conditions</vt:lpstr>
      <vt:lpstr>Travel Rules – Key Distances</vt:lpstr>
      <vt:lpstr>Travel Rules – Key Times</vt:lpstr>
      <vt:lpstr>Taxable Benefits</vt:lpstr>
      <vt:lpstr>CTT – General Caveats</vt:lpstr>
      <vt:lpstr>CTT Continued</vt:lpstr>
      <vt:lpstr>CTT – Final Thoughts</vt:lpstr>
      <vt:lpstr>Working Assignments – Location</vt:lpstr>
      <vt:lpstr>Working Assignments - Duration</vt:lpstr>
      <vt:lpstr>Hatch Act</vt:lpstr>
      <vt:lpstr>Hatch Act (Cont…)</vt:lpstr>
      <vt:lpstr>NTEU Legislative Restrictions</vt:lpstr>
      <vt:lpstr>Chapter Update</vt:lpstr>
      <vt:lpstr>Questions?</vt:lpstr>
    </vt:vector>
  </TitlesOfParts>
  <Company>FDIC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NTEU  Chapter 242 Mid-Term Contract Training</dc:title>
  <dc:creator>Sleva, Dawn M.</dc:creator>
  <cp:lastModifiedBy>Sleva, Dawn M.</cp:lastModifiedBy>
  <cp:revision>60</cp:revision>
  <cp:lastPrinted>2016-04-28T14:28:41Z</cp:lastPrinted>
  <dcterms:created xsi:type="dcterms:W3CDTF">2016-04-14T18:20:54Z</dcterms:created>
  <dcterms:modified xsi:type="dcterms:W3CDTF">2016-05-16T14:22:32Z</dcterms:modified>
</cp:coreProperties>
</file>